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rts/chart1.xml" ContentType="application/vnd.openxmlformats-officedocument.drawingml.chart+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embeddings/Microsoft_Equation1.bin" ContentType="application/vnd.openxmlformats-officedocument.oleObject"/>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8"/>
  </p:notesMasterIdLst>
  <p:sldIdLst>
    <p:sldId id="257" r:id="rId2"/>
    <p:sldId id="457" r:id="rId3"/>
    <p:sldId id="472" r:id="rId4"/>
    <p:sldId id="447" r:id="rId5"/>
    <p:sldId id="459" r:id="rId6"/>
    <p:sldId id="460" r:id="rId7"/>
    <p:sldId id="461" r:id="rId8"/>
    <p:sldId id="462" r:id="rId9"/>
    <p:sldId id="463" r:id="rId10"/>
    <p:sldId id="361" r:id="rId11"/>
    <p:sldId id="464" r:id="rId12"/>
    <p:sldId id="465" r:id="rId13"/>
    <p:sldId id="466" r:id="rId14"/>
    <p:sldId id="446" r:id="rId15"/>
    <p:sldId id="468" r:id="rId16"/>
    <p:sldId id="469" r:id="rId17"/>
    <p:sldId id="470" r:id="rId18"/>
    <p:sldId id="471" r:id="rId19"/>
    <p:sldId id="356" r:id="rId20"/>
    <p:sldId id="357" r:id="rId21"/>
    <p:sldId id="358" r:id="rId22"/>
    <p:sldId id="359" r:id="rId23"/>
    <p:sldId id="360" r:id="rId24"/>
    <p:sldId id="362" r:id="rId25"/>
    <p:sldId id="327" r:id="rId26"/>
    <p:sldId id="363" r:id="rId27"/>
    <p:sldId id="364" r:id="rId28"/>
    <p:sldId id="365" r:id="rId29"/>
    <p:sldId id="448" r:id="rId30"/>
    <p:sldId id="449" r:id="rId31"/>
    <p:sldId id="450" r:id="rId32"/>
    <p:sldId id="455" r:id="rId33"/>
    <p:sldId id="451" r:id="rId34"/>
    <p:sldId id="452" r:id="rId35"/>
    <p:sldId id="456" r:id="rId36"/>
    <p:sldId id="453" r:id="rId37"/>
    <p:sldId id="454" r:id="rId38"/>
    <p:sldId id="325" r:id="rId39"/>
    <p:sldId id="259" r:id="rId40"/>
    <p:sldId id="260" r:id="rId41"/>
    <p:sldId id="261" r:id="rId42"/>
    <p:sldId id="264" r:id="rId43"/>
    <p:sldId id="265" r:id="rId44"/>
    <p:sldId id="266" r:id="rId45"/>
    <p:sldId id="268" r:id="rId46"/>
    <p:sldId id="295" r:id="rId47"/>
    <p:sldId id="296" r:id="rId48"/>
    <p:sldId id="269" r:id="rId49"/>
    <p:sldId id="329" r:id="rId50"/>
    <p:sldId id="331" r:id="rId51"/>
    <p:sldId id="330" r:id="rId52"/>
    <p:sldId id="335" r:id="rId53"/>
    <p:sldId id="270" r:id="rId54"/>
    <p:sldId id="336" r:id="rId55"/>
    <p:sldId id="333" r:id="rId56"/>
    <p:sldId id="339" r:id="rId57"/>
    <p:sldId id="328" r:id="rId58"/>
    <p:sldId id="271" r:id="rId59"/>
    <p:sldId id="340" r:id="rId60"/>
    <p:sldId id="473" r:id="rId61"/>
    <p:sldId id="407" r:id="rId62"/>
    <p:sldId id="408" r:id="rId63"/>
    <p:sldId id="409" r:id="rId64"/>
    <p:sldId id="410" r:id="rId65"/>
    <p:sldId id="355" r:id="rId66"/>
    <p:sldId id="346" r:id="rId67"/>
    <p:sldId id="347" r:id="rId68"/>
    <p:sldId id="348" r:id="rId69"/>
    <p:sldId id="349" r:id="rId70"/>
    <p:sldId id="350" r:id="rId71"/>
    <p:sldId id="351" r:id="rId72"/>
    <p:sldId id="352" r:id="rId73"/>
    <p:sldId id="353" r:id="rId74"/>
    <p:sldId id="354" r:id="rId75"/>
    <p:sldId id="372" r:id="rId76"/>
    <p:sldId id="373" r:id="rId77"/>
    <p:sldId id="374" r:id="rId78"/>
    <p:sldId id="375" r:id="rId79"/>
    <p:sldId id="376" r:id="rId80"/>
    <p:sldId id="377" r:id="rId81"/>
    <p:sldId id="378" r:id="rId82"/>
    <p:sldId id="379" r:id="rId83"/>
    <p:sldId id="380" r:id="rId84"/>
    <p:sldId id="381" r:id="rId85"/>
    <p:sldId id="382" r:id="rId86"/>
    <p:sldId id="383" r:id="rId87"/>
    <p:sldId id="384" r:id="rId88"/>
    <p:sldId id="385" r:id="rId89"/>
    <p:sldId id="386" r:id="rId90"/>
    <p:sldId id="387" r:id="rId91"/>
    <p:sldId id="388" r:id="rId92"/>
    <p:sldId id="389" r:id="rId93"/>
    <p:sldId id="390" r:id="rId94"/>
    <p:sldId id="391" r:id="rId95"/>
    <p:sldId id="392" r:id="rId96"/>
    <p:sldId id="393" r:id="rId97"/>
    <p:sldId id="394" r:id="rId98"/>
    <p:sldId id="395" r:id="rId99"/>
    <p:sldId id="396" r:id="rId100"/>
    <p:sldId id="397" r:id="rId101"/>
    <p:sldId id="398" r:id="rId102"/>
    <p:sldId id="399" r:id="rId103"/>
    <p:sldId id="400" r:id="rId104"/>
    <p:sldId id="401" r:id="rId105"/>
    <p:sldId id="402" r:id="rId106"/>
    <p:sldId id="416" r:id="rId107"/>
    <p:sldId id="369" r:id="rId108"/>
    <p:sldId id="368" r:id="rId109"/>
    <p:sldId id="370" r:id="rId110"/>
    <p:sldId id="371" r:id="rId111"/>
    <p:sldId id="403" r:id="rId112"/>
    <p:sldId id="404" r:id="rId113"/>
    <p:sldId id="405" r:id="rId114"/>
    <p:sldId id="406" r:id="rId115"/>
    <p:sldId id="412" r:id="rId116"/>
    <p:sldId id="413" r:id="rId117"/>
    <p:sldId id="414" r:id="rId118"/>
    <p:sldId id="415" r:id="rId119"/>
    <p:sldId id="417" r:id="rId120"/>
    <p:sldId id="418" r:id="rId121"/>
    <p:sldId id="419" r:id="rId122"/>
    <p:sldId id="420" r:id="rId123"/>
    <p:sldId id="421" r:id="rId124"/>
    <p:sldId id="422" r:id="rId125"/>
    <p:sldId id="423" r:id="rId126"/>
    <p:sldId id="425" r:id="rId127"/>
    <p:sldId id="426" r:id="rId128"/>
    <p:sldId id="427" r:id="rId129"/>
    <p:sldId id="428" r:id="rId130"/>
    <p:sldId id="429" r:id="rId131"/>
    <p:sldId id="430" r:id="rId132"/>
    <p:sldId id="431" r:id="rId133"/>
    <p:sldId id="432" r:id="rId134"/>
    <p:sldId id="433" r:id="rId135"/>
    <p:sldId id="434" r:id="rId136"/>
    <p:sldId id="435" r:id="rId137"/>
    <p:sldId id="436" r:id="rId138"/>
    <p:sldId id="437" r:id="rId139"/>
    <p:sldId id="438" r:id="rId140"/>
    <p:sldId id="439" r:id="rId141"/>
    <p:sldId id="440" r:id="rId142"/>
    <p:sldId id="441" r:id="rId143"/>
    <p:sldId id="442" r:id="rId144"/>
    <p:sldId id="443" r:id="rId145"/>
    <p:sldId id="444" r:id="rId146"/>
    <p:sldId id="458" r:id="rId1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A3DC24-5E76-3F4F-9188-54B1A5D43197}">
          <p14:sldIdLst>
            <p14:sldId id="257"/>
            <p14:sldId id="457"/>
            <p14:sldId id="472"/>
            <p14:sldId id="447"/>
            <p14:sldId id="459"/>
            <p14:sldId id="460"/>
            <p14:sldId id="461"/>
            <p14:sldId id="462"/>
            <p14:sldId id="463"/>
            <p14:sldId id="361"/>
            <p14:sldId id="464"/>
            <p14:sldId id="465"/>
            <p14:sldId id="466"/>
            <p14:sldId id="446"/>
            <p14:sldId id="468"/>
            <p14:sldId id="469"/>
            <p14:sldId id="470"/>
            <p14:sldId id="471"/>
            <p14:sldId id="356"/>
            <p14:sldId id="357"/>
            <p14:sldId id="358"/>
            <p14:sldId id="359"/>
            <p14:sldId id="360"/>
            <p14:sldId id="362"/>
            <p14:sldId id="327"/>
            <p14:sldId id="363"/>
            <p14:sldId id="364"/>
            <p14:sldId id="365"/>
          </p14:sldIdLst>
        </p14:section>
        <p14:section name="Read Quality Assessment" id="{04846925-2585-DA47-96E6-7AE631416CD4}">
          <p14:sldIdLst>
            <p14:sldId id="448"/>
            <p14:sldId id="449"/>
            <p14:sldId id="450"/>
            <p14:sldId id="455"/>
            <p14:sldId id="451"/>
            <p14:sldId id="452"/>
            <p14:sldId id="456"/>
            <p14:sldId id="453"/>
            <p14:sldId id="454"/>
          </p14:sldIdLst>
        </p14:section>
        <p14:section name="Overview Tx Assembly" id="{A6EE45A2-E780-3B44-B03B-3B2C3968068A}">
          <p14:sldIdLst>
            <p14:sldId id="325"/>
            <p14:sldId id="259"/>
            <p14:sldId id="260"/>
            <p14:sldId id="261"/>
            <p14:sldId id="264"/>
            <p14:sldId id="265"/>
            <p14:sldId id="266"/>
            <p14:sldId id="268"/>
            <p14:sldId id="295"/>
            <p14:sldId id="296"/>
          </p14:sldIdLst>
        </p14:section>
        <p14:section name="Genome-guided reconstruction" id="{601D5B5F-0C2F-4848-96AA-B063E70EBAA3}">
          <p14:sldIdLst>
            <p14:sldId id="269"/>
            <p14:sldId id="329"/>
            <p14:sldId id="331"/>
            <p14:sldId id="330"/>
            <p14:sldId id="335"/>
            <p14:sldId id="270"/>
            <p14:sldId id="336"/>
            <p14:sldId id="333"/>
            <p14:sldId id="339"/>
            <p14:sldId id="328"/>
            <p14:sldId id="271"/>
            <p14:sldId id="340"/>
          </p14:sldIdLst>
        </p14:section>
        <p14:section name="Trinity de novo assembly" id="{AFA625E3-5917-4A4F-A33E-B98D65F5C2E1}">
          <p14:sldIdLst>
            <p14:sldId id="473"/>
            <p14:sldId id="407"/>
            <p14:sldId id="408"/>
            <p14:sldId id="409"/>
            <p14:sldId id="410"/>
            <p14:sldId id="355"/>
            <p14:sldId id="346"/>
            <p14:sldId id="347"/>
            <p14:sldId id="348"/>
            <p14:sldId id="349"/>
            <p14:sldId id="350"/>
            <p14:sldId id="351"/>
            <p14:sldId id="352"/>
            <p14:sldId id="353"/>
            <p14:sldId id="354"/>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16"/>
            <p14:sldId id="369"/>
            <p14:sldId id="368"/>
            <p14:sldId id="370"/>
            <p14:sldId id="371"/>
            <p14:sldId id="403"/>
            <p14:sldId id="404"/>
            <p14:sldId id="405"/>
            <p14:sldId id="406"/>
          </p14:sldIdLst>
        </p14:section>
        <p14:section name="strand-specific rna-seq" id="{E5314DD7-0A84-5940-A1BF-9CC0B61DEF24}">
          <p14:sldIdLst>
            <p14:sldId id="412"/>
            <p14:sldId id="413"/>
            <p14:sldId id="414"/>
            <p14:sldId id="415"/>
          </p14:sldIdLst>
        </p14:section>
        <p14:section name="Quantification" id="{27A67B20-61B4-6843-9AB9-058035DA8A28}">
          <p14:sldIdLst>
            <p14:sldId id="417"/>
            <p14:sldId id="418"/>
            <p14:sldId id="419"/>
            <p14:sldId id="420"/>
            <p14:sldId id="421"/>
            <p14:sldId id="422"/>
            <p14:sldId id="423"/>
            <p14:sldId id="425"/>
          </p14:sldIdLst>
        </p14:section>
        <p14:section name="Assembly Quality Assessment" id="{AACCB9CA-4BE0-674E-A61F-D4007EBA6A2E}">
          <p14:sldIdLst>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5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6A3A"/>
    <a:srgbClr val="EA339F"/>
    <a:srgbClr val="696869"/>
    <a:srgbClr val="6CBADD"/>
    <a:srgbClr val="7483BA"/>
    <a:srgbClr val="EC4C57"/>
    <a:srgbClr val="BE4B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0" autoAdjust="0"/>
    <p:restoredTop sz="97297" autoAdjust="0"/>
  </p:normalViewPr>
  <p:slideViewPr>
    <p:cSldViewPr snapToGrid="0" snapToObjects="1">
      <p:cViewPr varScale="1">
        <p:scale>
          <a:sx n="108" d="100"/>
          <a:sy n="108" d="100"/>
        </p:scale>
        <p:origin x="-1152" y="-120"/>
      </p:cViewPr>
      <p:guideLst>
        <p:guide orient="horz" pos="2640"/>
        <p:guide pos="4010"/>
        <p:guide pos="2720"/>
      </p:guideLst>
    </p:cSldViewPr>
  </p:slideViewPr>
  <p:notesTextViewPr>
    <p:cViewPr>
      <p:scale>
        <a:sx n="100" d="100"/>
        <a:sy n="100" d="100"/>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150" Type="http://schemas.openxmlformats.org/officeDocument/2006/relationships/presProps" Target="presProps.xml"/><Relationship Id="rId151" Type="http://schemas.openxmlformats.org/officeDocument/2006/relationships/viewProps" Target="viewProps.xml"/><Relationship Id="rId152" Type="http://schemas.openxmlformats.org/officeDocument/2006/relationships/theme" Target="theme/theme1.xml"/><Relationship Id="rId15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notesMaster" Target="notesMasters/notesMaster1.xml"/><Relationship Id="rId149" Type="http://schemas.openxmlformats.org/officeDocument/2006/relationships/printerSettings" Target="printerSettings/printerSettings1.bin"/></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bhaas:Dropbox:TrinPasaPaper:data:TrinPasaData.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6"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Workbook6"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19154940679487"/>
          <c:y val="0.0469401084518523"/>
          <c:w val="0.818029495070127"/>
          <c:h val="0.837777834613276"/>
        </c:manualLayout>
      </c:layout>
      <c:scatterChart>
        <c:scatterStyle val="lineMarker"/>
        <c:varyColors val="0"/>
        <c:ser>
          <c:idx val="0"/>
          <c:order val="0"/>
          <c:tx>
            <c:strRef>
              <c:f>mouse!$J$20</c:f>
              <c:strCache>
                <c:ptCount val="1"/>
                <c:pt idx="0">
                  <c:v>Cufflinks/Gsnap</c:v>
                </c:pt>
              </c:strCache>
            </c:strRef>
          </c:tx>
          <c:xVal>
            <c:numRef>
              <c:f>mouse!$K$19:$O$19</c:f>
              <c:numCache>
                <c:formatCode>General</c:formatCode>
                <c:ptCount val="5"/>
                <c:pt idx="0">
                  <c:v>5.0</c:v>
                </c:pt>
                <c:pt idx="1">
                  <c:v>10.0</c:v>
                </c:pt>
                <c:pt idx="2">
                  <c:v>25.0</c:v>
                </c:pt>
                <c:pt idx="3">
                  <c:v>35.0</c:v>
                </c:pt>
                <c:pt idx="4">
                  <c:v>50.0</c:v>
                </c:pt>
              </c:numCache>
            </c:numRef>
          </c:xVal>
          <c:yVal>
            <c:numRef>
              <c:f>mouse!$K$20:$O$20</c:f>
              <c:numCache>
                <c:formatCode>General</c:formatCode>
                <c:ptCount val="5"/>
                <c:pt idx="0">
                  <c:v>5647.0</c:v>
                </c:pt>
                <c:pt idx="1">
                  <c:v>6795.0</c:v>
                </c:pt>
                <c:pt idx="2">
                  <c:v>7835.0</c:v>
                </c:pt>
                <c:pt idx="3">
                  <c:v>8081.0</c:v>
                </c:pt>
                <c:pt idx="4">
                  <c:v>8241.0</c:v>
                </c:pt>
              </c:numCache>
            </c:numRef>
          </c:yVal>
          <c:smooth val="0"/>
        </c:ser>
        <c:ser>
          <c:idx val="1"/>
          <c:order val="1"/>
          <c:tx>
            <c:v>Trinity</c:v>
          </c:tx>
          <c:xVal>
            <c:numRef>
              <c:f>mouse!$K$19:$O$19</c:f>
              <c:numCache>
                <c:formatCode>General</c:formatCode>
                <c:ptCount val="5"/>
                <c:pt idx="0">
                  <c:v>5.0</c:v>
                </c:pt>
                <c:pt idx="1">
                  <c:v>10.0</c:v>
                </c:pt>
                <c:pt idx="2">
                  <c:v>25.0</c:v>
                </c:pt>
                <c:pt idx="3">
                  <c:v>35.0</c:v>
                </c:pt>
                <c:pt idx="4">
                  <c:v>50.0</c:v>
                </c:pt>
              </c:numCache>
            </c:numRef>
          </c:xVal>
          <c:yVal>
            <c:numRef>
              <c:f>mouse!$K$27:$O$27</c:f>
              <c:numCache>
                <c:formatCode>General</c:formatCode>
                <c:ptCount val="5"/>
                <c:pt idx="0">
                  <c:v>3509.0</c:v>
                </c:pt>
                <c:pt idx="1">
                  <c:v>4971.0</c:v>
                </c:pt>
                <c:pt idx="2">
                  <c:v>6742.0</c:v>
                </c:pt>
                <c:pt idx="3">
                  <c:v>7302.0</c:v>
                </c:pt>
                <c:pt idx="4">
                  <c:v>7862.0</c:v>
                </c:pt>
              </c:numCache>
            </c:numRef>
          </c:yVal>
          <c:smooth val="0"/>
        </c:ser>
        <c:dLbls>
          <c:showLegendKey val="0"/>
          <c:showVal val="0"/>
          <c:showCatName val="0"/>
          <c:showSerName val="0"/>
          <c:showPercent val="0"/>
          <c:showBubbleSize val="0"/>
        </c:dLbls>
        <c:axId val="-2011018488"/>
        <c:axId val="-2053906984"/>
      </c:scatterChart>
      <c:valAx>
        <c:axId val="-2011018488"/>
        <c:scaling>
          <c:orientation val="minMax"/>
        </c:scaling>
        <c:delete val="0"/>
        <c:axPos val="b"/>
        <c:numFmt formatCode="General" sourceLinked="1"/>
        <c:majorTickMark val="out"/>
        <c:minorTickMark val="none"/>
        <c:tickLblPos val="nextTo"/>
        <c:crossAx val="-2053906984"/>
        <c:crosses val="autoZero"/>
        <c:crossBetween val="midCat"/>
      </c:valAx>
      <c:valAx>
        <c:axId val="-2053906984"/>
        <c:scaling>
          <c:orientation val="minMax"/>
        </c:scaling>
        <c:delete val="0"/>
        <c:axPos val="l"/>
        <c:majorGridlines/>
        <c:numFmt formatCode="General" sourceLinked="1"/>
        <c:majorTickMark val="out"/>
        <c:minorTickMark val="none"/>
        <c:tickLblPos val="nextTo"/>
        <c:crossAx val="-2011018488"/>
        <c:crosses val="autoZero"/>
        <c:crossBetween val="midCat"/>
      </c:valAx>
    </c:plotArea>
    <c:plotVisOnly val="1"/>
    <c:dispBlanksAs val="gap"/>
    <c:showDLblsOverMax val="0"/>
  </c:chart>
  <c:txPr>
    <a:bodyPr/>
    <a:lstStyle/>
    <a:p>
      <a:pPr>
        <a:defRPr sz="1600" b="1"/>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stacked"/>
        <c:varyColors val="0"/>
        <c:ser>
          <c:idx val="0"/>
          <c:order val="0"/>
          <c:invertIfNegative val="0"/>
          <c:val>
            <c:numRef>
              <c:f>Sheet1!$C$5</c:f>
              <c:numCache>
                <c:formatCode>General</c:formatCode>
                <c:ptCount val="1"/>
                <c:pt idx="0">
                  <c:v>1.0E6</c:v>
                </c:pt>
              </c:numCache>
            </c:numRef>
          </c:val>
        </c:ser>
        <c:ser>
          <c:idx val="1"/>
          <c:order val="1"/>
          <c:invertIfNegative val="0"/>
          <c:val>
            <c:numRef>
              <c:f>Sheet1!$C$6</c:f>
              <c:numCache>
                <c:formatCode>General</c:formatCode>
                <c:ptCount val="1"/>
                <c:pt idx="0">
                  <c:v>750000.0</c:v>
                </c:pt>
              </c:numCache>
            </c:numRef>
          </c:val>
        </c:ser>
        <c:ser>
          <c:idx val="2"/>
          <c:order val="2"/>
          <c:invertIfNegative val="0"/>
          <c:val>
            <c:numRef>
              <c:f>Sheet1!$C$7</c:f>
              <c:numCache>
                <c:formatCode>General</c:formatCode>
                <c:ptCount val="1"/>
                <c:pt idx="0">
                  <c:v>500000.0</c:v>
                </c:pt>
              </c:numCache>
            </c:numRef>
          </c:val>
        </c:ser>
        <c:ser>
          <c:idx val="3"/>
          <c:order val="3"/>
          <c:invertIfNegative val="0"/>
          <c:val>
            <c:numRef>
              <c:f>Sheet1!$C$8</c:f>
              <c:numCache>
                <c:formatCode>General</c:formatCode>
                <c:ptCount val="1"/>
                <c:pt idx="0">
                  <c:v>250000.0</c:v>
                </c:pt>
              </c:numCache>
            </c:numRef>
          </c:val>
        </c:ser>
        <c:ser>
          <c:idx val="4"/>
          <c:order val="4"/>
          <c:invertIfNegative val="0"/>
          <c:val>
            <c:numRef>
              <c:f>Sheet1!$C$9</c:f>
              <c:numCache>
                <c:formatCode>General</c:formatCode>
                <c:ptCount val="1"/>
                <c:pt idx="0">
                  <c:v>200000.0</c:v>
                </c:pt>
              </c:numCache>
            </c:numRef>
          </c:val>
        </c:ser>
        <c:ser>
          <c:idx val="5"/>
          <c:order val="5"/>
          <c:invertIfNegative val="0"/>
          <c:val>
            <c:numRef>
              <c:f>Sheet1!$C$10</c:f>
              <c:numCache>
                <c:formatCode>General</c:formatCode>
                <c:ptCount val="1"/>
                <c:pt idx="0">
                  <c:v>150000.0</c:v>
                </c:pt>
              </c:numCache>
            </c:numRef>
          </c:val>
        </c:ser>
        <c:ser>
          <c:idx val="6"/>
          <c:order val="6"/>
          <c:invertIfNegative val="0"/>
          <c:val>
            <c:numRef>
              <c:f>Sheet1!$C$11</c:f>
              <c:numCache>
                <c:formatCode>General</c:formatCode>
                <c:ptCount val="1"/>
                <c:pt idx="0">
                  <c:v>100000.0</c:v>
                </c:pt>
              </c:numCache>
            </c:numRef>
          </c:val>
        </c:ser>
        <c:ser>
          <c:idx val="7"/>
          <c:order val="7"/>
          <c:invertIfNegative val="0"/>
          <c:val>
            <c:numRef>
              <c:f>Sheet1!$C$12</c:f>
              <c:numCache>
                <c:formatCode>General</c:formatCode>
                <c:ptCount val="1"/>
                <c:pt idx="0">
                  <c:v>97000.0</c:v>
                </c:pt>
              </c:numCache>
            </c:numRef>
          </c:val>
        </c:ser>
        <c:ser>
          <c:idx val="8"/>
          <c:order val="8"/>
          <c:invertIfNegative val="0"/>
          <c:val>
            <c:numRef>
              <c:f>Sheet1!$C$13</c:f>
              <c:numCache>
                <c:formatCode>General</c:formatCode>
                <c:ptCount val="1"/>
                <c:pt idx="0">
                  <c:v>85000.0</c:v>
                </c:pt>
              </c:numCache>
            </c:numRef>
          </c:val>
        </c:ser>
        <c:ser>
          <c:idx val="9"/>
          <c:order val="9"/>
          <c:invertIfNegative val="0"/>
          <c:val>
            <c:numRef>
              <c:f>Sheet1!$C$14</c:f>
              <c:numCache>
                <c:formatCode>General</c:formatCode>
                <c:ptCount val="1"/>
                <c:pt idx="0">
                  <c:v>80000.0</c:v>
                </c:pt>
              </c:numCache>
            </c:numRef>
          </c:val>
        </c:ser>
        <c:ser>
          <c:idx val="10"/>
          <c:order val="10"/>
          <c:invertIfNegative val="0"/>
          <c:val>
            <c:numRef>
              <c:f>Sheet1!$C$15</c:f>
              <c:numCache>
                <c:formatCode>General</c:formatCode>
                <c:ptCount val="1"/>
                <c:pt idx="0">
                  <c:v>70000.0</c:v>
                </c:pt>
              </c:numCache>
            </c:numRef>
          </c:val>
        </c:ser>
        <c:ser>
          <c:idx val="11"/>
          <c:order val="11"/>
          <c:invertIfNegative val="0"/>
          <c:val>
            <c:numRef>
              <c:f>Sheet1!$C$16</c:f>
              <c:numCache>
                <c:formatCode>General</c:formatCode>
                <c:ptCount val="1"/>
                <c:pt idx="0">
                  <c:v>65000.0</c:v>
                </c:pt>
              </c:numCache>
            </c:numRef>
          </c:val>
        </c:ser>
        <c:ser>
          <c:idx val="12"/>
          <c:order val="12"/>
          <c:invertIfNegative val="0"/>
          <c:val>
            <c:numRef>
              <c:f>Sheet1!$C$17</c:f>
              <c:numCache>
                <c:formatCode>General</c:formatCode>
                <c:ptCount val="1"/>
                <c:pt idx="0">
                  <c:v>60000.0</c:v>
                </c:pt>
              </c:numCache>
            </c:numRef>
          </c:val>
        </c:ser>
        <c:ser>
          <c:idx val="13"/>
          <c:order val="13"/>
          <c:invertIfNegative val="0"/>
          <c:val>
            <c:numRef>
              <c:f>Sheet1!$C$18</c:f>
              <c:numCache>
                <c:formatCode>General</c:formatCode>
                <c:ptCount val="1"/>
                <c:pt idx="0">
                  <c:v>50000.0</c:v>
                </c:pt>
              </c:numCache>
            </c:numRef>
          </c:val>
        </c:ser>
        <c:ser>
          <c:idx val="14"/>
          <c:order val="14"/>
          <c:invertIfNegative val="0"/>
          <c:val>
            <c:numRef>
              <c:f>Sheet1!$C$19</c:f>
              <c:numCache>
                <c:formatCode>General</c:formatCode>
                <c:ptCount val="1"/>
                <c:pt idx="0">
                  <c:v>45000.0</c:v>
                </c:pt>
              </c:numCache>
            </c:numRef>
          </c:val>
        </c:ser>
        <c:ser>
          <c:idx val="15"/>
          <c:order val="15"/>
          <c:invertIfNegative val="0"/>
          <c:val>
            <c:numRef>
              <c:f>Sheet1!$C$20</c:f>
              <c:numCache>
                <c:formatCode>General</c:formatCode>
                <c:ptCount val="1"/>
                <c:pt idx="0">
                  <c:v>40000.0</c:v>
                </c:pt>
              </c:numCache>
            </c:numRef>
          </c:val>
        </c:ser>
        <c:ser>
          <c:idx val="16"/>
          <c:order val="16"/>
          <c:invertIfNegative val="0"/>
          <c:val>
            <c:numRef>
              <c:f>Sheet1!$C$21</c:f>
              <c:numCache>
                <c:formatCode>General</c:formatCode>
                <c:ptCount val="1"/>
                <c:pt idx="0">
                  <c:v>38000.0</c:v>
                </c:pt>
              </c:numCache>
            </c:numRef>
          </c:val>
        </c:ser>
        <c:ser>
          <c:idx val="17"/>
          <c:order val="17"/>
          <c:invertIfNegative val="0"/>
          <c:val>
            <c:numRef>
              <c:f>Sheet1!$C$22</c:f>
              <c:numCache>
                <c:formatCode>General</c:formatCode>
                <c:ptCount val="1"/>
                <c:pt idx="0">
                  <c:v>35000.0</c:v>
                </c:pt>
              </c:numCache>
            </c:numRef>
          </c:val>
        </c:ser>
        <c:ser>
          <c:idx val="18"/>
          <c:order val="18"/>
          <c:invertIfNegative val="0"/>
          <c:val>
            <c:numRef>
              <c:f>Sheet1!$C$23</c:f>
              <c:numCache>
                <c:formatCode>General</c:formatCode>
                <c:ptCount val="1"/>
                <c:pt idx="0">
                  <c:v>32000.0</c:v>
                </c:pt>
              </c:numCache>
            </c:numRef>
          </c:val>
        </c:ser>
        <c:ser>
          <c:idx val="19"/>
          <c:order val="19"/>
          <c:invertIfNegative val="0"/>
          <c:val>
            <c:numRef>
              <c:f>Sheet1!$C$24</c:f>
              <c:numCache>
                <c:formatCode>General</c:formatCode>
                <c:ptCount val="1"/>
                <c:pt idx="0">
                  <c:v>27000.0</c:v>
                </c:pt>
              </c:numCache>
            </c:numRef>
          </c:val>
        </c:ser>
        <c:ser>
          <c:idx val="20"/>
          <c:order val="20"/>
          <c:invertIfNegative val="0"/>
          <c:val>
            <c:numRef>
              <c:f>Sheet1!$C$25</c:f>
              <c:numCache>
                <c:formatCode>General</c:formatCode>
                <c:ptCount val="1"/>
                <c:pt idx="0">
                  <c:v>25000.0</c:v>
                </c:pt>
              </c:numCache>
            </c:numRef>
          </c:val>
        </c:ser>
        <c:ser>
          <c:idx val="21"/>
          <c:order val="21"/>
          <c:invertIfNegative val="0"/>
          <c:val>
            <c:numRef>
              <c:f>Sheet1!$C$26</c:f>
              <c:numCache>
                <c:formatCode>General</c:formatCode>
                <c:ptCount val="1"/>
                <c:pt idx="0">
                  <c:v>23000.0</c:v>
                </c:pt>
              </c:numCache>
            </c:numRef>
          </c:val>
        </c:ser>
        <c:ser>
          <c:idx val="22"/>
          <c:order val="22"/>
          <c:invertIfNegative val="0"/>
          <c:val>
            <c:numRef>
              <c:f>Sheet1!$C$27</c:f>
              <c:numCache>
                <c:formatCode>General</c:formatCode>
                <c:ptCount val="1"/>
                <c:pt idx="0">
                  <c:v>22000.0</c:v>
                </c:pt>
              </c:numCache>
            </c:numRef>
          </c:val>
        </c:ser>
        <c:ser>
          <c:idx val="23"/>
          <c:order val="23"/>
          <c:invertIfNegative val="0"/>
          <c:val>
            <c:numRef>
              <c:f>Sheet1!$C$28</c:f>
              <c:numCache>
                <c:formatCode>General</c:formatCode>
                <c:ptCount val="1"/>
                <c:pt idx="0">
                  <c:v>21000.0</c:v>
                </c:pt>
              </c:numCache>
            </c:numRef>
          </c:val>
        </c:ser>
        <c:ser>
          <c:idx val="24"/>
          <c:order val="24"/>
          <c:invertIfNegative val="0"/>
          <c:val>
            <c:numRef>
              <c:f>Sheet1!$C$29</c:f>
              <c:numCache>
                <c:formatCode>General</c:formatCode>
                <c:ptCount val="1"/>
                <c:pt idx="0">
                  <c:v>20000.0</c:v>
                </c:pt>
              </c:numCache>
            </c:numRef>
          </c:val>
        </c:ser>
        <c:ser>
          <c:idx val="25"/>
          <c:order val="25"/>
          <c:invertIfNegative val="0"/>
          <c:val>
            <c:numRef>
              <c:f>Sheet1!$C$30</c:f>
              <c:numCache>
                <c:formatCode>General</c:formatCode>
                <c:ptCount val="1"/>
                <c:pt idx="0">
                  <c:v>20000.0</c:v>
                </c:pt>
              </c:numCache>
            </c:numRef>
          </c:val>
        </c:ser>
        <c:ser>
          <c:idx val="26"/>
          <c:order val="26"/>
          <c:invertIfNegative val="0"/>
          <c:val>
            <c:numRef>
              <c:f>Sheet1!$C$31</c:f>
              <c:numCache>
                <c:formatCode>General</c:formatCode>
                <c:ptCount val="1"/>
                <c:pt idx="0">
                  <c:v>20000.0</c:v>
                </c:pt>
              </c:numCache>
            </c:numRef>
          </c:val>
        </c:ser>
        <c:ser>
          <c:idx val="27"/>
          <c:order val="27"/>
          <c:invertIfNegative val="0"/>
          <c:val>
            <c:numRef>
              <c:f>Sheet1!$C$32</c:f>
              <c:numCache>
                <c:formatCode>General</c:formatCode>
                <c:ptCount val="1"/>
                <c:pt idx="0">
                  <c:v>20000.0</c:v>
                </c:pt>
              </c:numCache>
            </c:numRef>
          </c:val>
        </c:ser>
        <c:ser>
          <c:idx val="28"/>
          <c:order val="28"/>
          <c:invertIfNegative val="0"/>
          <c:val>
            <c:numRef>
              <c:f>Sheet1!$C$33</c:f>
              <c:numCache>
                <c:formatCode>General</c:formatCode>
                <c:ptCount val="1"/>
                <c:pt idx="0">
                  <c:v>20000.0</c:v>
                </c:pt>
              </c:numCache>
            </c:numRef>
          </c:val>
        </c:ser>
        <c:ser>
          <c:idx val="29"/>
          <c:order val="29"/>
          <c:invertIfNegative val="0"/>
          <c:val>
            <c:numRef>
              <c:f>Sheet1!$C$34</c:f>
              <c:numCache>
                <c:formatCode>General</c:formatCode>
                <c:ptCount val="1"/>
                <c:pt idx="0">
                  <c:v>20000.0</c:v>
                </c:pt>
              </c:numCache>
            </c:numRef>
          </c:val>
        </c:ser>
        <c:ser>
          <c:idx val="30"/>
          <c:order val="30"/>
          <c:invertIfNegative val="0"/>
          <c:val>
            <c:numRef>
              <c:f>Sheet1!$C$35</c:f>
              <c:numCache>
                <c:formatCode>General</c:formatCode>
                <c:ptCount val="1"/>
                <c:pt idx="0">
                  <c:v>20000.0</c:v>
                </c:pt>
              </c:numCache>
            </c:numRef>
          </c:val>
        </c:ser>
        <c:ser>
          <c:idx val="31"/>
          <c:order val="31"/>
          <c:invertIfNegative val="0"/>
          <c:val>
            <c:numRef>
              <c:f>Sheet1!$C$36</c:f>
              <c:numCache>
                <c:formatCode>General</c:formatCode>
                <c:ptCount val="1"/>
                <c:pt idx="0">
                  <c:v>20000.0</c:v>
                </c:pt>
              </c:numCache>
            </c:numRef>
          </c:val>
        </c:ser>
        <c:ser>
          <c:idx val="32"/>
          <c:order val="32"/>
          <c:invertIfNegative val="0"/>
          <c:val>
            <c:numRef>
              <c:f>Sheet1!$C$37</c:f>
              <c:numCache>
                <c:formatCode>General</c:formatCode>
                <c:ptCount val="1"/>
                <c:pt idx="0">
                  <c:v>20000.0</c:v>
                </c:pt>
              </c:numCache>
            </c:numRef>
          </c:val>
        </c:ser>
        <c:ser>
          <c:idx val="33"/>
          <c:order val="33"/>
          <c:invertIfNegative val="0"/>
          <c:val>
            <c:numRef>
              <c:f>Sheet1!$C$38</c:f>
              <c:numCache>
                <c:formatCode>General</c:formatCode>
                <c:ptCount val="1"/>
                <c:pt idx="0">
                  <c:v>20000.0</c:v>
                </c:pt>
              </c:numCache>
            </c:numRef>
          </c:val>
        </c:ser>
        <c:ser>
          <c:idx val="34"/>
          <c:order val="34"/>
          <c:invertIfNegative val="0"/>
          <c:val>
            <c:numRef>
              <c:f>Sheet1!$C$39</c:f>
              <c:numCache>
                <c:formatCode>General</c:formatCode>
                <c:ptCount val="1"/>
                <c:pt idx="0">
                  <c:v>20000.0</c:v>
                </c:pt>
              </c:numCache>
            </c:numRef>
          </c:val>
        </c:ser>
        <c:ser>
          <c:idx val="35"/>
          <c:order val="35"/>
          <c:invertIfNegative val="0"/>
          <c:val>
            <c:numRef>
              <c:f>Sheet1!$C$40</c:f>
              <c:numCache>
                <c:formatCode>General</c:formatCode>
                <c:ptCount val="1"/>
                <c:pt idx="0">
                  <c:v>20000.0</c:v>
                </c:pt>
              </c:numCache>
            </c:numRef>
          </c:val>
        </c:ser>
        <c:dLbls>
          <c:showLegendKey val="0"/>
          <c:showVal val="0"/>
          <c:showCatName val="0"/>
          <c:showSerName val="0"/>
          <c:showPercent val="0"/>
          <c:showBubbleSize val="0"/>
        </c:dLbls>
        <c:gapWidth val="150"/>
        <c:overlap val="100"/>
        <c:axId val="-2047662280"/>
        <c:axId val="-2067010168"/>
      </c:barChart>
      <c:catAx>
        <c:axId val="-2047662280"/>
        <c:scaling>
          <c:orientation val="minMax"/>
        </c:scaling>
        <c:delete val="0"/>
        <c:axPos val="l"/>
        <c:majorTickMark val="out"/>
        <c:minorTickMark val="none"/>
        <c:tickLblPos val="nextTo"/>
        <c:crossAx val="-2067010168"/>
        <c:crosses val="autoZero"/>
        <c:auto val="1"/>
        <c:lblAlgn val="ctr"/>
        <c:lblOffset val="100"/>
        <c:noMultiLvlLbl val="0"/>
      </c:catAx>
      <c:valAx>
        <c:axId val="-2067010168"/>
        <c:scaling>
          <c:orientation val="minMax"/>
          <c:max val="4.0E6"/>
        </c:scaling>
        <c:delete val="0"/>
        <c:axPos val="b"/>
        <c:majorGridlines/>
        <c:numFmt formatCode="General" sourceLinked="1"/>
        <c:majorTickMark val="out"/>
        <c:minorTickMark val="none"/>
        <c:tickLblPos val="nextTo"/>
        <c:txPr>
          <a:bodyPr/>
          <a:lstStyle/>
          <a:p>
            <a:pPr>
              <a:defRPr sz="1400" b="1"/>
            </a:pPr>
            <a:endParaRPr lang="en-US"/>
          </a:p>
        </c:txPr>
        <c:crossAx val="-2047662280"/>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stacked"/>
        <c:varyColors val="0"/>
        <c:ser>
          <c:idx val="0"/>
          <c:order val="0"/>
          <c:invertIfNegative val="0"/>
          <c:val>
            <c:numRef>
              <c:f>Sheet2!$C$5</c:f>
              <c:numCache>
                <c:formatCode>General</c:formatCode>
                <c:ptCount val="1"/>
                <c:pt idx="0">
                  <c:v>3300.0</c:v>
                </c:pt>
              </c:numCache>
            </c:numRef>
          </c:val>
        </c:ser>
        <c:ser>
          <c:idx val="1"/>
          <c:order val="1"/>
          <c:invertIfNegative val="0"/>
          <c:val>
            <c:numRef>
              <c:f>Sheet2!$C$6</c:f>
              <c:numCache>
                <c:formatCode>General</c:formatCode>
                <c:ptCount val="1"/>
                <c:pt idx="0">
                  <c:v>3200.0</c:v>
                </c:pt>
              </c:numCache>
            </c:numRef>
          </c:val>
        </c:ser>
        <c:ser>
          <c:idx val="2"/>
          <c:order val="2"/>
          <c:invertIfNegative val="0"/>
          <c:val>
            <c:numRef>
              <c:f>Sheet2!$C$7</c:f>
              <c:numCache>
                <c:formatCode>General</c:formatCode>
                <c:ptCount val="1"/>
                <c:pt idx="0">
                  <c:v>3100.0</c:v>
                </c:pt>
              </c:numCache>
            </c:numRef>
          </c:val>
        </c:ser>
        <c:ser>
          <c:idx val="3"/>
          <c:order val="3"/>
          <c:invertIfNegative val="0"/>
          <c:val>
            <c:numRef>
              <c:f>Sheet2!$C$8</c:f>
              <c:numCache>
                <c:formatCode>General</c:formatCode>
                <c:ptCount val="1"/>
                <c:pt idx="0">
                  <c:v>3000.0</c:v>
                </c:pt>
              </c:numCache>
            </c:numRef>
          </c:val>
        </c:ser>
        <c:ser>
          <c:idx val="4"/>
          <c:order val="4"/>
          <c:invertIfNegative val="0"/>
          <c:val>
            <c:numRef>
              <c:f>Sheet2!$C$9</c:f>
              <c:numCache>
                <c:formatCode>General</c:formatCode>
                <c:ptCount val="1"/>
                <c:pt idx="0">
                  <c:v>2900.0</c:v>
                </c:pt>
              </c:numCache>
            </c:numRef>
          </c:val>
        </c:ser>
        <c:ser>
          <c:idx val="5"/>
          <c:order val="5"/>
          <c:invertIfNegative val="0"/>
          <c:val>
            <c:numRef>
              <c:f>Sheet2!$C$10</c:f>
              <c:numCache>
                <c:formatCode>General</c:formatCode>
                <c:ptCount val="1"/>
                <c:pt idx="0">
                  <c:v>2800.0</c:v>
                </c:pt>
              </c:numCache>
            </c:numRef>
          </c:val>
        </c:ser>
        <c:ser>
          <c:idx val="6"/>
          <c:order val="6"/>
          <c:invertIfNegative val="0"/>
          <c:val>
            <c:numRef>
              <c:f>Sheet2!$C$11</c:f>
              <c:numCache>
                <c:formatCode>General</c:formatCode>
                <c:ptCount val="1"/>
                <c:pt idx="0">
                  <c:v>2700.0</c:v>
                </c:pt>
              </c:numCache>
            </c:numRef>
          </c:val>
        </c:ser>
        <c:ser>
          <c:idx val="7"/>
          <c:order val="7"/>
          <c:invertIfNegative val="0"/>
          <c:val>
            <c:numRef>
              <c:f>Sheet2!$C$12</c:f>
              <c:numCache>
                <c:formatCode>General</c:formatCode>
                <c:ptCount val="1"/>
                <c:pt idx="0">
                  <c:v>2300.0</c:v>
                </c:pt>
              </c:numCache>
            </c:numRef>
          </c:val>
        </c:ser>
        <c:ser>
          <c:idx val="8"/>
          <c:order val="8"/>
          <c:invertIfNegative val="0"/>
          <c:val>
            <c:numRef>
              <c:f>Sheet2!$C$13</c:f>
              <c:numCache>
                <c:formatCode>General</c:formatCode>
                <c:ptCount val="1"/>
                <c:pt idx="0">
                  <c:v>1200.0</c:v>
                </c:pt>
              </c:numCache>
            </c:numRef>
          </c:val>
        </c:ser>
        <c:ser>
          <c:idx val="9"/>
          <c:order val="9"/>
          <c:invertIfNegative val="0"/>
          <c:val>
            <c:numRef>
              <c:f>Sheet2!$C$14</c:f>
              <c:numCache>
                <c:formatCode>General</c:formatCode>
                <c:ptCount val="1"/>
                <c:pt idx="0">
                  <c:v>1000.0</c:v>
                </c:pt>
              </c:numCache>
            </c:numRef>
          </c:val>
        </c:ser>
        <c:ser>
          <c:idx val="10"/>
          <c:order val="10"/>
          <c:invertIfNegative val="0"/>
          <c:val>
            <c:numRef>
              <c:f>Sheet2!$C$15</c:f>
              <c:numCache>
                <c:formatCode>General</c:formatCode>
                <c:ptCount val="1"/>
                <c:pt idx="0">
                  <c:v>950.0</c:v>
                </c:pt>
              </c:numCache>
            </c:numRef>
          </c:val>
        </c:ser>
        <c:ser>
          <c:idx val="11"/>
          <c:order val="11"/>
          <c:invertIfNegative val="0"/>
          <c:val>
            <c:numRef>
              <c:f>Sheet2!$C$16</c:f>
              <c:numCache>
                <c:formatCode>General</c:formatCode>
                <c:ptCount val="1"/>
                <c:pt idx="0">
                  <c:v>900.0</c:v>
                </c:pt>
              </c:numCache>
            </c:numRef>
          </c:val>
        </c:ser>
        <c:ser>
          <c:idx val="12"/>
          <c:order val="12"/>
          <c:invertIfNegative val="0"/>
          <c:val>
            <c:numRef>
              <c:f>Sheet2!$C$17</c:f>
              <c:numCache>
                <c:formatCode>General</c:formatCode>
                <c:ptCount val="1"/>
                <c:pt idx="0">
                  <c:v>850.0</c:v>
                </c:pt>
              </c:numCache>
            </c:numRef>
          </c:val>
        </c:ser>
        <c:ser>
          <c:idx val="13"/>
          <c:order val="13"/>
          <c:invertIfNegative val="0"/>
          <c:val>
            <c:numRef>
              <c:f>Sheet2!$C$18</c:f>
              <c:numCache>
                <c:formatCode>General</c:formatCode>
                <c:ptCount val="1"/>
                <c:pt idx="0">
                  <c:v>800.0</c:v>
                </c:pt>
              </c:numCache>
            </c:numRef>
          </c:val>
        </c:ser>
        <c:ser>
          <c:idx val="14"/>
          <c:order val="14"/>
          <c:invertIfNegative val="0"/>
          <c:val>
            <c:numRef>
              <c:f>Sheet2!$C$19</c:f>
              <c:numCache>
                <c:formatCode>General</c:formatCode>
                <c:ptCount val="1"/>
                <c:pt idx="0">
                  <c:v>750.0</c:v>
                </c:pt>
              </c:numCache>
            </c:numRef>
          </c:val>
        </c:ser>
        <c:ser>
          <c:idx val="15"/>
          <c:order val="15"/>
          <c:invertIfNegative val="0"/>
          <c:val>
            <c:numRef>
              <c:f>Sheet2!$C$20</c:f>
              <c:numCache>
                <c:formatCode>General</c:formatCode>
                <c:ptCount val="1"/>
                <c:pt idx="0">
                  <c:v>700.0</c:v>
                </c:pt>
              </c:numCache>
            </c:numRef>
          </c:val>
        </c:ser>
        <c:ser>
          <c:idx val="16"/>
          <c:order val="16"/>
          <c:invertIfNegative val="0"/>
          <c:val>
            <c:numRef>
              <c:f>Sheet2!$C$21</c:f>
              <c:numCache>
                <c:formatCode>General</c:formatCode>
                <c:ptCount val="1"/>
                <c:pt idx="0">
                  <c:v>690.0</c:v>
                </c:pt>
              </c:numCache>
            </c:numRef>
          </c:val>
        </c:ser>
        <c:ser>
          <c:idx val="17"/>
          <c:order val="17"/>
          <c:invertIfNegative val="0"/>
          <c:val>
            <c:numRef>
              <c:f>Sheet2!$C$22</c:f>
              <c:numCache>
                <c:formatCode>General</c:formatCode>
                <c:ptCount val="1"/>
                <c:pt idx="0">
                  <c:v>680.0</c:v>
                </c:pt>
              </c:numCache>
            </c:numRef>
          </c:val>
        </c:ser>
        <c:ser>
          <c:idx val="18"/>
          <c:order val="18"/>
          <c:invertIfNegative val="0"/>
          <c:val>
            <c:numRef>
              <c:f>Sheet2!$C$23</c:f>
              <c:numCache>
                <c:formatCode>General</c:formatCode>
                <c:ptCount val="1"/>
                <c:pt idx="0">
                  <c:v>670.0</c:v>
                </c:pt>
              </c:numCache>
            </c:numRef>
          </c:val>
        </c:ser>
        <c:ser>
          <c:idx val="19"/>
          <c:order val="19"/>
          <c:invertIfNegative val="0"/>
          <c:val>
            <c:numRef>
              <c:f>Sheet2!$C$24</c:f>
              <c:numCache>
                <c:formatCode>General</c:formatCode>
                <c:ptCount val="1"/>
                <c:pt idx="0">
                  <c:v>660.0</c:v>
                </c:pt>
              </c:numCache>
            </c:numRef>
          </c:val>
        </c:ser>
        <c:ser>
          <c:idx val="20"/>
          <c:order val="20"/>
          <c:invertIfNegative val="0"/>
          <c:val>
            <c:numRef>
              <c:f>Sheet2!$C$25</c:f>
              <c:numCache>
                <c:formatCode>General</c:formatCode>
                <c:ptCount val="1"/>
                <c:pt idx="0">
                  <c:v>650.0</c:v>
                </c:pt>
              </c:numCache>
            </c:numRef>
          </c:val>
        </c:ser>
        <c:ser>
          <c:idx val="21"/>
          <c:order val="21"/>
          <c:invertIfNegative val="0"/>
          <c:val>
            <c:numRef>
              <c:f>Sheet2!$C$26</c:f>
              <c:numCache>
                <c:formatCode>General</c:formatCode>
                <c:ptCount val="1"/>
                <c:pt idx="0">
                  <c:v>640.0</c:v>
                </c:pt>
              </c:numCache>
            </c:numRef>
          </c:val>
        </c:ser>
        <c:ser>
          <c:idx val="22"/>
          <c:order val="22"/>
          <c:invertIfNegative val="0"/>
          <c:val>
            <c:numRef>
              <c:f>Sheet2!$C$27</c:f>
              <c:numCache>
                <c:formatCode>General</c:formatCode>
                <c:ptCount val="1"/>
                <c:pt idx="0">
                  <c:v>630.0</c:v>
                </c:pt>
              </c:numCache>
            </c:numRef>
          </c:val>
        </c:ser>
        <c:ser>
          <c:idx val="23"/>
          <c:order val="23"/>
          <c:invertIfNegative val="0"/>
          <c:val>
            <c:numRef>
              <c:f>Sheet2!$C$28</c:f>
              <c:numCache>
                <c:formatCode>General</c:formatCode>
                <c:ptCount val="1"/>
                <c:pt idx="0">
                  <c:v>620.0</c:v>
                </c:pt>
              </c:numCache>
            </c:numRef>
          </c:val>
        </c:ser>
        <c:ser>
          <c:idx val="24"/>
          <c:order val="24"/>
          <c:invertIfNegative val="0"/>
          <c:val>
            <c:numRef>
              <c:f>Sheet2!$C$29</c:f>
              <c:numCache>
                <c:formatCode>General</c:formatCode>
                <c:ptCount val="1"/>
                <c:pt idx="0">
                  <c:v>610.0</c:v>
                </c:pt>
              </c:numCache>
            </c:numRef>
          </c:val>
        </c:ser>
        <c:ser>
          <c:idx val="25"/>
          <c:order val="25"/>
          <c:invertIfNegative val="0"/>
          <c:val>
            <c:numRef>
              <c:f>Sheet2!$C$30</c:f>
              <c:numCache>
                <c:formatCode>General</c:formatCode>
                <c:ptCount val="1"/>
                <c:pt idx="0">
                  <c:v>600.0</c:v>
                </c:pt>
              </c:numCache>
            </c:numRef>
          </c:val>
        </c:ser>
        <c:ser>
          <c:idx val="26"/>
          <c:order val="26"/>
          <c:invertIfNegative val="0"/>
          <c:val>
            <c:numRef>
              <c:f>Sheet2!$C$31</c:f>
              <c:numCache>
                <c:formatCode>General</c:formatCode>
                <c:ptCount val="1"/>
                <c:pt idx="0">
                  <c:v>590.0</c:v>
                </c:pt>
              </c:numCache>
            </c:numRef>
          </c:val>
        </c:ser>
        <c:ser>
          <c:idx val="27"/>
          <c:order val="27"/>
          <c:invertIfNegative val="0"/>
          <c:val>
            <c:numRef>
              <c:f>Sheet2!$C$32</c:f>
              <c:numCache>
                <c:formatCode>General</c:formatCode>
                <c:ptCount val="1"/>
                <c:pt idx="0">
                  <c:v>580.0</c:v>
                </c:pt>
              </c:numCache>
            </c:numRef>
          </c:val>
        </c:ser>
        <c:ser>
          <c:idx val="28"/>
          <c:order val="28"/>
          <c:invertIfNegative val="0"/>
          <c:val>
            <c:numRef>
              <c:f>Sheet2!$C$33</c:f>
              <c:numCache>
                <c:formatCode>General</c:formatCode>
                <c:ptCount val="1"/>
                <c:pt idx="0">
                  <c:v>570.0</c:v>
                </c:pt>
              </c:numCache>
            </c:numRef>
          </c:val>
        </c:ser>
        <c:ser>
          <c:idx val="29"/>
          <c:order val="29"/>
          <c:invertIfNegative val="0"/>
          <c:val>
            <c:numRef>
              <c:f>Sheet2!$C$34</c:f>
              <c:numCache>
                <c:formatCode>General</c:formatCode>
                <c:ptCount val="1"/>
                <c:pt idx="0">
                  <c:v>560.0</c:v>
                </c:pt>
              </c:numCache>
            </c:numRef>
          </c:val>
        </c:ser>
        <c:ser>
          <c:idx val="30"/>
          <c:order val="30"/>
          <c:invertIfNegative val="0"/>
          <c:val>
            <c:numRef>
              <c:f>Sheet2!$C$35</c:f>
              <c:numCache>
                <c:formatCode>General</c:formatCode>
                <c:ptCount val="1"/>
                <c:pt idx="0">
                  <c:v>550.0</c:v>
                </c:pt>
              </c:numCache>
            </c:numRef>
          </c:val>
        </c:ser>
        <c:ser>
          <c:idx val="31"/>
          <c:order val="31"/>
          <c:invertIfNegative val="0"/>
          <c:val>
            <c:numRef>
              <c:f>Sheet2!$C$36</c:f>
              <c:numCache>
                <c:formatCode>General</c:formatCode>
                <c:ptCount val="1"/>
                <c:pt idx="0">
                  <c:v>540.0</c:v>
                </c:pt>
              </c:numCache>
            </c:numRef>
          </c:val>
        </c:ser>
        <c:ser>
          <c:idx val="32"/>
          <c:order val="32"/>
          <c:invertIfNegative val="0"/>
          <c:val>
            <c:numRef>
              <c:f>Sheet2!$C$37</c:f>
              <c:numCache>
                <c:formatCode>General</c:formatCode>
                <c:ptCount val="1"/>
                <c:pt idx="0">
                  <c:v>530.0</c:v>
                </c:pt>
              </c:numCache>
            </c:numRef>
          </c:val>
        </c:ser>
        <c:ser>
          <c:idx val="33"/>
          <c:order val="33"/>
          <c:invertIfNegative val="0"/>
          <c:val>
            <c:numRef>
              <c:f>Sheet2!$C$38</c:f>
              <c:numCache>
                <c:formatCode>General</c:formatCode>
                <c:ptCount val="1"/>
                <c:pt idx="0">
                  <c:v>520.0</c:v>
                </c:pt>
              </c:numCache>
            </c:numRef>
          </c:val>
        </c:ser>
        <c:ser>
          <c:idx val="34"/>
          <c:order val="34"/>
          <c:invertIfNegative val="0"/>
          <c:val>
            <c:numRef>
              <c:f>Sheet2!$C$39</c:f>
              <c:numCache>
                <c:formatCode>General</c:formatCode>
                <c:ptCount val="1"/>
                <c:pt idx="0">
                  <c:v>510.0</c:v>
                </c:pt>
              </c:numCache>
            </c:numRef>
          </c:val>
        </c:ser>
        <c:ser>
          <c:idx val="35"/>
          <c:order val="35"/>
          <c:invertIfNegative val="0"/>
          <c:val>
            <c:numRef>
              <c:f>Sheet2!$C$40</c:f>
              <c:numCache>
                <c:formatCode>General</c:formatCode>
                <c:ptCount val="1"/>
                <c:pt idx="0">
                  <c:v>500.0</c:v>
                </c:pt>
              </c:numCache>
            </c:numRef>
          </c:val>
        </c:ser>
        <c:ser>
          <c:idx val="36"/>
          <c:order val="36"/>
          <c:invertIfNegative val="0"/>
          <c:val>
            <c:numRef>
              <c:f>Sheet2!$C$41</c:f>
              <c:numCache>
                <c:formatCode>General</c:formatCode>
                <c:ptCount val="1"/>
                <c:pt idx="0">
                  <c:v>490.0</c:v>
                </c:pt>
              </c:numCache>
            </c:numRef>
          </c:val>
        </c:ser>
        <c:ser>
          <c:idx val="37"/>
          <c:order val="37"/>
          <c:invertIfNegative val="0"/>
          <c:val>
            <c:numRef>
              <c:f>Sheet2!$C$42</c:f>
              <c:numCache>
                <c:formatCode>General</c:formatCode>
                <c:ptCount val="1"/>
                <c:pt idx="0">
                  <c:v>480.0</c:v>
                </c:pt>
              </c:numCache>
            </c:numRef>
          </c:val>
        </c:ser>
        <c:ser>
          <c:idx val="38"/>
          <c:order val="38"/>
          <c:invertIfNegative val="0"/>
          <c:val>
            <c:numRef>
              <c:f>Sheet2!$C$43</c:f>
              <c:numCache>
                <c:formatCode>General</c:formatCode>
                <c:ptCount val="1"/>
                <c:pt idx="0">
                  <c:v>470.0</c:v>
                </c:pt>
              </c:numCache>
            </c:numRef>
          </c:val>
        </c:ser>
        <c:ser>
          <c:idx val="39"/>
          <c:order val="39"/>
          <c:invertIfNegative val="0"/>
          <c:val>
            <c:numRef>
              <c:f>Sheet2!$C$44</c:f>
              <c:numCache>
                <c:formatCode>General</c:formatCode>
                <c:ptCount val="1"/>
                <c:pt idx="0">
                  <c:v>460.0</c:v>
                </c:pt>
              </c:numCache>
            </c:numRef>
          </c:val>
        </c:ser>
        <c:ser>
          <c:idx val="40"/>
          <c:order val="40"/>
          <c:invertIfNegative val="0"/>
          <c:val>
            <c:numRef>
              <c:f>Sheet2!$C$45</c:f>
              <c:numCache>
                <c:formatCode>General</c:formatCode>
                <c:ptCount val="1"/>
                <c:pt idx="0">
                  <c:v>450.0</c:v>
                </c:pt>
              </c:numCache>
            </c:numRef>
          </c:val>
        </c:ser>
        <c:ser>
          <c:idx val="41"/>
          <c:order val="41"/>
          <c:invertIfNegative val="0"/>
          <c:val>
            <c:numRef>
              <c:f>Sheet2!$C$46</c:f>
              <c:numCache>
                <c:formatCode>General</c:formatCode>
                <c:ptCount val="1"/>
                <c:pt idx="0">
                  <c:v>440.0</c:v>
                </c:pt>
              </c:numCache>
            </c:numRef>
          </c:val>
        </c:ser>
        <c:ser>
          <c:idx val="42"/>
          <c:order val="42"/>
          <c:invertIfNegative val="0"/>
          <c:val>
            <c:numRef>
              <c:f>Sheet2!$C$47</c:f>
              <c:numCache>
                <c:formatCode>General</c:formatCode>
                <c:ptCount val="1"/>
                <c:pt idx="0">
                  <c:v>430.0</c:v>
                </c:pt>
              </c:numCache>
            </c:numRef>
          </c:val>
        </c:ser>
        <c:ser>
          <c:idx val="43"/>
          <c:order val="43"/>
          <c:invertIfNegative val="0"/>
          <c:val>
            <c:numRef>
              <c:f>Sheet2!$C$48</c:f>
              <c:numCache>
                <c:formatCode>General</c:formatCode>
                <c:ptCount val="1"/>
                <c:pt idx="0">
                  <c:v>420.0</c:v>
                </c:pt>
              </c:numCache>
            </c:numRef>
          </c:val>
        </c:ser>
        <c:ser>
          <c:idx val="44"/>
          <c:order val="44"/>
          <c:invertIfNegative val="0"/>
          <c:val>
            <c:numRef>
              <c:f>Sheet2!$C$49</c:f>
              <c:numCache>
                <c:formatCode>General</c:formatCode>
                <c:ptCount val="1"/>
                <c:pt idx="0">
                  <c:v>410.0</c:v>
                </c:pt>
              </c:numCache>
            </c:numRef>
          </c:val>
        </c:ser>
        <c:ser>
          <c:idx val="45"/>
          <c:order val="45"/>
          <c:invertIfNegative val="0"/>
          <c:val>
            <c:numRef>
              <c:f>Sheet2!$C$50</c:f>
              <c:numCache>
                <c:formatCode>General</c:formatCode>
                <c:ptCount val="1"/>
                <c:pt idx="0">
                  <c:v>400.0</c:v>
                </c:pt>
              </c:numCache>
            </c:numRef>
          </c:val>
        </c:ser>
        <c:ser>
          <c:idx val="46"/>
          <c:order val="46"/>
          <c:invertIfNegative val="0"/>
          <c:val>
            <c:numRef>
              <c:f>Sheet2!$C$51</c:f>
              <c:numCache>
                <c:formatCode>General</c:formatCode>
                <c:ptCount val="1"/>
                <c:pt idx="0">
                  <c:v>390.0</c:v>
                </c:pt>
              </c:numCache>
            </c:numRef>
          </c:val>
        </c:ser>
        <c:ser>
          <c:idx val="47"/>
          <c:order val="47"/>
          <c:invertIfNegative val="0"/>
          <c:val>
            <c:numRef>
              <c:f>Sheet2!$C$52</c:f>
              <c:numCache>
                <c:formatCode>General</c:formatCode>
                <c:ptCount val="1"/>
                <c:pt idx="0">
                  <c:v>380.0</c:v>
                </c:pt>
              </c:numCache>
            </c:numRef>
          </c:val>
        </c:ser>
        <c:ser>
          <c:idx val="48"/>
          <c:order val="48"/>
          <c:invertIfNegative val="0"/>
          <c:val>
            <c:numRef>
              <c:f>Sheet2!$C$53</c:f>
              <c:numCache>
                <c:formatCode>General</c:formatCode>
                <c:ptCount val="1"/>
                <c:pt idx="0">
                  <c:v>370.0</c:v>
                </c:pt>
              </c:numCache>
            </c:numRef>
          </c:val>
        </c:ser>
        <c:ser>
          <c:idx val="49"/>
          <c:order val="49"/>
          <c:invertIfNegative val="0"/>
          <c:val>
            <c:numRef>
              <c:f>Sheet2!$C$54</c:f>
              <c:numCache>
                <c:formatCode>General</c:formatCode>
                <c:ptCount val="1"/>
                <c:pt idx="0">
                  <c:v>360.0</c:v>
                </c:pt>
              </c:numCache>
            </c:numRef>
          </c:val>
        </c:ser>
        <c:ser>
          <c:idx val="50"/>
          <c:order val="50"/>
          <c:invertIfNegative val="0"/>
          <c:val>
            <c:numRef>
              <c:f>Sheet2!$C$55</c:f>
              <c:numCache>
                <c:formatCode>General</c:formatCode>
                <c:ptCount val="1"/>
                <c:pt idx="0">
                  <c:v>350.0</c:v>
                </c:pt>
              </c:numCache>
            </c:numRef>
          </c:val>
        </c:ser>
        <c:ser>
          <c:idx val="51"/>
          <c:order val="51"/>
          <c:invertIfNegative val="0"/>
          <c:val>
            <c:numRef>
              <c:f>Sheet2!$C$56</c:f>
              <c:numCache>
                <c:formatCode>General</c:formatCode>
                <c:ptCount val="1"/>
                <c:pt idx="0">
                  <c:v>340.0</c:v>
                </c:pt>
              </c:numCache>
            </c:numRef>
          </c:val>
        </c:ser>
        <c:ser>
          <c:idx val="52"/>
          <c:order val="52"/>
          <c:invertIfNegative val="0"/>
          <c:val>
            <c:numRef>
              <c:f>Sheet2!$C$57</c:f>
              <c:numCache>
                <c:formatCode>General</c:formatCode>
                <c:ptCount val="1"/>
                <c:pt idx="0">
                  <c:v>330.0</c:v>
                </c:pt>
              </c:numCache>
            </c:numRef>
          </c:val>
        </c:ser>
        <c:ser>
          <c:idx val="53"/>
          <c:order val="53"/>
          <c:invertIfNegative val="0"/>
          <c:val>
            <c:numRef>
              <c:f>Sheet2!$C$58</c:f>
              <c:numCache>
                <c:formatCode>General</c:formatCode>
                <c:ptCount val="1"/>
                <c:pt idx="0">
                  <c:v>320.0</c:v>
                </c:pt>
              </c:numCache>
            </c:numRef>
          </c:val>
        </c:ser>
        <c:ser>
          <c:idx val="54"/>
          <c:order val="54"/>
          <c:invertIfNegative val="0"/>
          <c:val>
            <c:numRef>
              <c:f>Sheet2!$C$59</c:f>
              <c:numCache>
                <c:formatCode>General</c:formatCode>
                <c:ptCount val="1"/>
                <c:pt idx="0">
                  <c:v>310.0</c:v>
                </c:pt>
              </c:numCache>
            </c:numRef>
          </c:val>
        </c:ser>
        <c:ser>
          <c:idx val="55"/>
          <c:order val="55"/>
          <c:invertIfNegative val="0"/>
          <c:val>
            <c:numRef>
              <c:f>Sheet2!$C$60</c:f>
              <c:numCache>
                <c:formatCode>General</c:formatCode>
                <c:ptCount val="1"/>
                <c:pt idx="0">
                  <c:v>300.0</c:v>
                </c:pt>
              </c:numCache>
            </c:numRef>
          </c:val>
        </c:ser>
        <c:ser>
          <c:idx val="56"/>
          <c:order val="56"/>
          <c:invertIfNegative val="0"/>
          <c:val>
            <c:numRef>
              <c:f>Sheet2!$C$61</c:f>
              <c:numCache>
                <c:formatCode>General</c:formatCode>
                <c:ptCount val="1"/>
                <c:pt idx="0">
                  <c:v>295.0</c:v>
                </c:pt>
              </c:numCache>
            </c:numRef>
          </c:val>
        </c:ser>
        <c:ser>
          <c:idx val="57"/>
          <c:order val="57"/>
          <c:invertIfNegative val="0"/>
          <c:val>
            <c:numRef>
              <c:f>Sheet2!$C$62</c:f>
              <c:numCache>
                <c:formatCode>General</c:formatCode>
                <c:ptCount val="1"/>
                <c:pt idx="0">
                  <c:v>294.0</c:v>
                </c:pt>
              </c:numCache>
            </c:numRef>
          </c:val>
        </c:ser>
        <c:ser>
          <c:idx val="58"/>
          <c:order val="58"/>
          <c:invertIfNegative val="0"/>
          <c:val>
            <c:numRef>
              <c:f>Sheet2!$C$63</c:f>
              <c:numCache>
                <c:formatCode>General</c:formatCode>
                <c:ptCount val="1"/>
                <c:pt idx="0">
                  <c:v>293.0</c:v>
                </c:pt>
              </c:numCache>
            </c:numRef>
          </c:val>
        </c:ser>
        <c:ser>
          <c:idx val="59"/>
          <c:order val="59"/>
          <c:invertIfNegative val="0"/>
          <c:val>
            <c:numRef>
              <c:f>Sheet2!$C$64</c:f>
              <c:numCache>
                <c:formatCode>General</c:formatCode>
                <c:ptCount val="1"/>
                <c:pt idx="0">
                  <c:v>292.0</c:v>
                </c:pt>
              </c:numCache>
            </c:numRef>
          </c:val>
        </c:ser>
        <c:ser>
          <c:idx val="60"/>
          <c:order val="60"/>
          <c:invertIfNegative val="0"/>
          <c:val>
            <c:numRef>
              <c:f>Sheet2!$C$65</c:f>
              <c:numCache>
                <c:formatCode>General</c:formatCode>
                <c:ptCount val="1"/>
                <c:pt idx="0">
                  <c:v>291.0</c:v>
                </c:pt>
              </c:numCache>
            </c:numRef>
          </c:val>
        </c:ser>
        <c:ser>
          <c:idx val="61"/>
          <c:order val="61"/>
          <c:invertIfNegative val="0"/>
          <c:val>
            <c:numRef>
              <c:f>Sheet2!$C$66</c:f>
              <c:numCache>
                <c:formatCode>General</c:formatCode>
                <c:ptCount val="1"/>
                <c:pt idx="0">
                  <c:v>290.0</c:v>
                </c:pt>
              </c:numCache>
            </c:numRef>
          </c:val>
        </c:ser>
        <c:ser>
          <c:idx val="62"/>
          <c:order val="62"/>
          <c:invertIfNegative val="0"/>
          <c:val>
            <c:numRef>
              <c:f>Sheet2!$C$67</c:f>
              <c:numCache>
                <c:formatCode>General</c:formatCode>
                <c:ptCount val="1"/>
                <c:pt idx="0">
                  <c:v>289.0</c:v>
                </c:pt>
              </c:numCache>
            </c:numRef>
          </c:val>
        </c:ser>
        <c:ser>
          <c:idx val="63"/>
          <c:order val="63"/>
          <c:invertIfNegative val="0"/>
          <c:val>
            <c:numRef>
              <c:f>Sheet2!$C$68</c:f>
              <c:numCache>
                <c:formatCode>General</c:formatCode>
                <c:ptCount val="1"/>
                <c:pt idx="0">
                  <c:v>288.0</c:v>
                </c:pt>
              </c:numCache>
            </c:numRef>
          </c:val>
        </c:ser>
        <c:ser>
          <c:idx val="64"/>
          <c:order val="64"/>
          <c:invertIfNegative val="0"/>
          <c:val>
            <c:numRef>
              <c:f>Sheet2!$C$69</c:f>
              <c:numCache>
                <c:formatCode>General</c:formatCode>
                <c:ptCount val="1"/>
                <c:pt idx="0">
                  <c:v>287.0</c:v>
                </c:pt>
              </c:numCache>
            </c:numRef>
          </c:val>
        </c:ser>
        <c:ser>
          <c:idx val="65"/>
          <c:order val="65"/>
          <c:invertIfNegative val="0"/>
          <c:val>
            <c:numRef>
              <c:f>Sheet2!$C$70</c:f>
              <c:numCache>
                <c:formatCode>General</c:formatCode>
                <c:ptCount val="1"/>
                <c:pt idx="0">
                  <c:v>286.0</c:v>
                </c:pt>
              </c:numCache>
            </c:numRef>
          </c:val>
        </c:ser>
        <c:ser>
          <c:idx val="66"/>
          <c:order val="66"/>
          <c:invertIfNegative val="0"/>
          <c:val>
            <c:numRef>
              <c:f>Sheet2!$C$71</c:f>
              <c:numCache>
                <c:formatCode>General</c:formatCode>
                <c:ptCount val="1"/>
                <c:pt idx="0">
                  <c:v>285.0</c:v>
                </c:pt>
              </c:numCache>
            </c:numRef>
          </c:val>
        </c:ser>
        <c:ser>
          <c:idx val="67"/>
          <c:order val="67"/>
          <c:invertIfNegative val="0"/>
          <c:val>
            <c:numRef>
              <c:f>Sheet2!$C$72</c:f>
              <c:numCache>
                <c:formatCode>General</c:formatCode>
                <c:ptCount val="1"/>
                <c:pt idx="0">
                  <c:v>284.0</c:v>
                </c:pt>
              </c:numCache>
            </c:numRef>
          </c:val>
        </c:ser>
        <c:ser>
          <c:idx val="68"/>
          <c:order val="68"/>
          <c:invertIfNegative val="0"/>
          <c:val>
            <c:numRef>
              <c:f>Sheet2!$C$73</c:f>
              <c:numCache>
                <c:formatCode>General</c:formatCode>
                <c:ptCount val="1"/>
                <c:pt idx="0">
                  <c:v>283.0</c:v>
                </c:pt>
              </c:numCache>
            </c:numRef>
          </c:val>
        </c:ser>
        <c:ser>
          <c:idx val="69"/>
          <c:order val="69"/>
          <c:invertIfNegative val="0"/>
          <c:val>
            <c:numRef>
              <c:f>Sheet2!$C$74</c:f>
              <c:numCache>
                <c:formatCode>General</c:formatCode>
                <c:ptCount val="1"/>
                <c:pt idx="0">
                  <c:v>282.0</c:v>
                </c:pt>
              </c:numCache>
            </c:numRef>
          </c:val>
        </c:ser>
        <c:ser>
          <c:idx val="70"/>
          <c:order val="70"/>
          <c:invertIfNegative val="0"/>
          <c:val>
            <c:numRef>
              <c:f>Sheet2!$C$75</c:f>
              <c:numCache>
                <c:formatCode>General</c:formatCode>
                <c:ptCount val="1"/>
                <c:pt idx="0">
                  <c:v>281.0</c:v>
                </c:pt>
              </c:numCache>
            </c:numRef>
          </c:val>
        </c:ser>
        <c:ser>
          <c:idx val="71"/>
          <c:order val="71"/>
          <c:invertIfNegative val="0"/>
          <c:val>
            <c:numRef>
              <c:f>Sheet2!$C$76</c:f>
              <c:numCache>
                <c:formatCode>General</c:formatCode>
                <c:ptCount val="1"/>
                <c:pt idx="0">
                  <c:v>280.0</c:v>
                </c:pt>
              </c:numCache>
            </c:numRef>
          </c:val>
        </c:ser>
        <c:ser>
          <c:idx val="72"/>
          <c:order val="72"/>
          <c:invertIfNegative val="0"/>
          <c:val>
            <c:numRef>
              <c:f>Sheet2!$C$77</c:f>
              <c:numCache>
                <c:formatCode>General</c:formatCode>
                <c:ptCount val="1"/>
                <c:pt idx="0">
                  <c:v>279.0</c:v>
                </c:pt>
              </c:numCache>
            </c:numRef>
          </c:val>
        </c:ser>
        <c:ser>
          <c:idx val="73"/>
          <c:order val="73"/>
          <c:invertIfNegative val="0"/>
          <c:val>
            <c:numRef>
              <c:f>Sheet2!$C$78</c:f>
              <c:numCache>
                <c:formatCode>General</c:formatCode>
                <c:ptCount val="1"/>
                <c:pt idx="0">
                  <c:v>278.0</c:v>
                </c:pt>
              </c:numCache>
            </c:numRef>
          </c:val>
        </c:ser>
        <c:ser>
          <c:idx val="74"/>
          <c:order val="74"/>
          <c:invertIfNegative val="0"/>
          <c:val>
            <c:numRef>
              <c:f>Sheet2!$C$79</c:f>
              <c:numCache>
                <c:formatCode>General</c:formatCode>
                <c:ptCount val="1"/>
                <c:pt idx="0">
                  <c:v>277.0</c:v>
                </c:pt>
              </c:numCache>
            </c:numRef>
          </c:val>
        </c:ser>
        <c:ser>
          <c:idx val="75"/>
          <c:order val="75"/>
          <c:invertIfNegative val="0"/>
          <c:val>
            <c:numRef>
              <c:f>Sheet2!$C$80</c:f>
              <c:numCache>
                <c:formatCode>General</c:formatCode>
                <c:ptCount val="1"/>
                <c:pt idx="0">
                  <c:v>276.0</c:v>
                </c:pt>
              </c:numCache>
            </c:numRef>
          </c:val>
        </c:ser>
        <c:ser>
          <c:idx val="76"/>
          <c:order val="76"/>
          <c:invertIfNegative val="0"/>
          <c:val>
            <c:numRef>
              <c:f>Sheet2!$C$81</c:f>
              <c:numCache>
                <c:formatCode>General</c:formatCode>
                <c:ptCount val="1"/>
                <c:pt idx="0">
                  <c:v>275.0</c:v>
                </c:pt>
              </c:numCache>
            </c:numRef>
          </c:val>
        </c:ser>
        <c:ser>
          <c:idx val="77"/>
          <c:order val="77"/>
          <c:invertIfNegative val="0"/>
          <c:val>
            <c:numRef>
              <c:f>Sheet2!$C$82</c:f>
              <c:numCache>
                <c:formatCode>General</c:formatCode>
                <c:ptCount val="1"/>
                <c:pt idx="0">
                  <c:v>274.0</c:v>
                </c:pt>
              </c:numCache>
            </c:numRef>
          </c:val>
        </c:ser>
        <c:ser>
          <c:idx val="78"/>
          <c:order val="78"/>
          <c:invertIfNegative val="0"/>
          <c:val>
            <c:numRef>
              <c:f>Sheet2!$C$83</c:f>
              <c:numCache>
                <c:formatCode>General</c:formatCode>
                <c:ptCount val="1"/>
                <c:pt idx="0">
                  <c:v>273.0</c:v>
                </c:pt>
              </c:numCache>
            </c:numRef>
          </c:val>
        </c:ser>
        <c:ser>
          <c:idx val="79"/>
          <c:order val="79"/>
          <c:invertIfNegative val="0"/>
          <c:val>
            <c:numRef>
              <c:f>Sheet2!$C$84</c:f>
              <c:numCache>
                <c:formatCode>General</c:formatCode>
                <c:ptCount val="1"/>
                <c:pt idx="0">
                  <c:v>272.0</c:v>
                </c:pt>
              </c:numCache>
            </c:numRef>
          </c:val>
        </c:ser>
        <c:ser>
          <c:idx val="80"/>
          <c:order val="80"/>
          <c:invertIfNegative val="0"/>
          <c:val>
            <c:numRef>
              <c:f>Sheet2!$C$85</c:f>
              <c:numCache>
                <c:formatCode>General</c:formatCode>
                <c:ptCount val="1"/>
                <c:pt idx="0">
                  <c:v>271.0</c:v>
                </c:pt>
              </c:numCache>
            </c:numRef>
          </c:val>
        </c:ser>
        <c:ser>
          <c:idx val="81"/>
          <c:order val="81"/>
          <c:invertIfNegative val="0"/>
          <c:val>
            <c:numRef>
              <c:f>Sheet2!$C$86</c:f>
              <c:numCache>
                <c:formatCode>General</c:formatCode>
                <c:ptCount val="1"/>
                <c:pt idx="0">
                  <c:v>270.0</c:v>
                </c:pt>
              </c:numCache>
            </c:numRef>
          </c:val>
        </c:ser>
        <c:ser>
          <c:idx val="82"/>
          <c:order val="82"/>
          <c:invertIfNegative val="0"/>
          <c:val>
            <c:numRef>
              <c:f>Sheet2!$C$87</c:f>
              <c:numCache>
                <c:formatCode>General</c:formatCode>
                <c:ptCount val="1"/>
                <c:pt idx="0">
                  <c:v>269.0</c:v>
                </c:pt>
              </c:numCache>
            </c:numRef>
          </c:val>
        </c:ser>
        <c:ser>
          <c:idx val="83"/>
          <c:order val="83"/>
          <c:invertIfNegative val="0"/>
          <c:val>
            <c:numRef>
              <c:f>Sheet2!$C$88</c:f>
              <c:numCache>
                <c:formatCode>General</c:formatCode>
                <c:ptCount val="1"/>
                <c:pt idx="0">
                  <c:v>268.0</c:v>
                </c:pt>
              </c:numCache>
            </c:numRef>
          </c:val>
        </c:ser>
        <c:ser>
          <c:idx val="84"/>
          <c:order val="84"/>
          <c:invertIfNegative val="0"/>
          <c:val>
            <c:numRef>
              <c:f>Sheet2!$C$89</c:f>
              <c:numCache>
                <c:formatCode>General</c:formatCode>
                <c:ptCount val="1"/>
                <c:pt idx="0">
                  <c:v>267.0</c:v>
                </c:pt>
              </c:numCache>
            </c:numRef>
          </c:val>
        </c:ser>
        <c:ser>
          <c:idx val="85"/>
          <c:order val="85"/>
          <c:invertIfNegative val="0"/>
          <c:val>
            <c:numRef>
              <c:f>Sheet2!$C$90</c:f>
              <c:numCache>
                <c:formatCode>General</c:formatCode>
                <c:ptCount val="1"/>
                <c:pt idx="0">
                  <c:v>266.0</c:v>
                </c:pt>
              </c:numCache>
            </c:numRef>
          </c:val>
        </c:ser>
        <c:ser>
          <c:idx val="86"/>
          <c:order val="86"/>
          <c:invertIfNegative val="0"/>
          <c:val>
            <c:numRef>
              <c:f>Sheet2!$C$91</c:f>
              <c:numCache>
                <c:formatCode>General</c:formatCode>
                <c:ptCount val="1"/>
                <c:pt idx="0">
                  <c:v>265.0</c:v>
                </c:pt>
              </c:numCache>
            </c:numRef>
          </c:val>
        </c:ser>
        <c:ser>
          <c:idx val="87"/>
          <c:order val="87"/>
          <c:invertIfNegative val="0"/>
          <c:val>
            <c:numRef>
              <c:f>Sheet2!$C$92</c:f>
              <c:numCache>
                <c:formatCode>General</c:formatCode>
                <c:ptCount val="1"/>
                <c:pt idx="0">
                  <c:v>264.0</c:v>
                </c:pt>
              </c:numCache>
            </c:numRef>
          </c:val>
        </c:ser>
        <c:ser>
          <c:idx val="88"/>
          <c:order val="88"/>
          <c:invertIfNegative val="0"/>
          <c:val>
            <c:numRef>
              <c:f>Sheet2!$C$93</c:f>
              <c:numCache>
                <c:formatCode>General</c:formatCode>
                <c:ptCount val="1"/>
                <c:pt idx="0">
                  <c:v>263.0</c:v>
                </c:pt>
              </c:numCache>
            </c:numRef>
          </c:val>
        </c:ser>
        <c:ser>
          <c:idx val="89"/>
          <c:order val="89"/>
          <c:invertIfNegative val="0"/>
          <c:val>
            <c:numRef>
              <c:f>Sheet2!$C$94</c:f>
              <c:numCache>
                <c:formatCode>General</c:formatCode>
                <c:ptCount val="1"/>
                <c:pt idx="0">
                  <c:v>262.0</c:v>
                </c:pt>
              </c:numCache>
            </c:numRef>
          </c:val>
        </c:ser>
        <c:ser>
          <c:idx val="90"/>
          <c:order val="90"/>
          <c:invertIfNegative val="0"/>
          <c:val>
            <c:numRef>
              <c:f>Sheet2!$C$95</c:f>
              <c:numCache>
                <c:formatCode>General</c:formatCode>
                <c:ptCount val="1"/>
                <c:pt idx="0">
                  <c:v>261.0</c:v>
                </c:pt>
              </c:numCache>
            </c:numRef>
          </c:val>
        </c:ser>
        <c:ser>
          <c:idx val="91"/>
          <c:order val="91"/>
          <c:invertIfNegative val="0"/>
          <c:val>
            <c:numRef>
              <c:f>Sheet2!$C$96</c:f>
              <c:numCache>
                <c:formatCode>General</c:formatCode>
                <c:ptCount val="1"/>
                <c:pt idx="0">
                  <c:v>260.0</c:v>
                </c:pt>
              </c:numCache>
            </c:numRef>
          </c:val>
        </c:ser>
        <c:ser>
          <c:idx val="92"/>
          <c:order val="92"/>
          <c:invertIfNegative val="0"/>
          <c:val>
            <c:numRef>
              <c:f>Sheet2!$C$97</c:f>
              <c:numCache>
                <c:formatCode>General</c:formatCode>
                <c:ptCount val="1"/>
                <c:pt idx="0">
                  <c:v>259.0</c:v>
                </c:pt>
              </c:numCache>
            </c:numRef>
          </c:val>
        </c:ser>
        <c:ser>
          <c:idx val="93"/>
          <c:order val="93"/>
          <c:invertIfNegative val="0"/>
          <c:val>
            <c:numRef>
              <c:f>Sheet2!$C$98</c:f>
              <c:numCache>
                <c:formatCode>General</c:formatCode>
                <c:ptCount val="1"/>
                <c:pt idx="0">
                  <c:v>258.0</c:v>
                </c:pt>
              </c:numCache>
            </c:numRef>
          </c:val>
        </c:ser>
        <c:ser>
          <c:idx val="94"/>
          <c:order val="94"/>
          <c:invertIfNegative val="0"/>
          <c:val>
            <c:numRef>
              <c:f>Sheet2!$C$99</c:f>
              <c:numCache>
                <c:formatCode>General</c:formatCode>
                <c:ptCount val="1"/>
                <c:pt idx="0">
                  <c:v>257.0</c:v>
                </c:pt>
              </c:numCache>
            </c:numRef>
          </c:val>
        </c:ser>
        <c:ser>
          <c:idx val="95"/>
          <c:order val="95"/>
          <c:invertIfNegative val="0"/>
          <c:val>
            <c:numRef>
              <c:f>Sheet2!$C$100</c:f>
              <c:numCache>
                <c:formatCode>General</c:formatCode>
                <c:ptCount val="1"/>
                <c:pt idx="0">
                  <c:v>256.0</c:v>
                </c:pt>
              </c:numCache>
            </c:numRef>
          </c:val>
        </c:ser>
        <c:ser>
          <c:idx val="96"/>
          <c:order val="96"/>
          <c:invertIfNegative val="0"/>
          <c:val>
            <c:numRef>
              <c:f>Sheet2!$C$101</c:f>
              <c:numCache>
                <c:formatCode>General</c:formatCode>
                <c:ptCount val="1"/>
                <c:pt idx="0">
                  <c:v>255.0</c:v>
                </c:pt>
              </c:numCache>
            </c:numRef>
          </c:val>
        </c:ser>
        <c:ser>
          <c:idx val="97"/>
          <c:order val="97"/>
          <c:invertIfNegative val="0"/>
          <c:val>
            <c:numRef>
              <c:f>Sheet2!$C$102</c:f>
              <c:numCache>
                <c:formatCode>General</c:formatCode>
                <c:ptCount val="1"/>
                <c:pt idx="0">
                  <c:v>254.0</c:v>
                </c:pt>
              </c:numCache>
            </c:numRef>
          </c:val>
        </c:ser>
        <c:ser>
          <c:idx val="98"/>
          <c:order val="98"/>
          <c:invertIfNegative val="0"/>
          <c:val>
            <c:numRef>
              <c:f>Sheet2!$C$103</c:f>
              <c:numCache>
                <c:formatCode>General</c:formatCode>
                <c:ptCount val="1"/>
                <c:pt idx="0">
                  <c:v>253.0</c:v>
                </c:pt>
              </c:numCache>
            </c:numRef>
          </c:val>
        </c:ser>
        <c:ser>
          <c:idx val="99"/>
          <c:order val="99"/>
          <c:invertIfNegative val="0"/>
          <c:val>
            <c:numRef>
              <c:f>Sheet2!$C$104</c:f>
              <c:numCache>
                <c:formatCode>General</c:formatCode>
                <c:ptCount val="1"/>
                <c:pt idx="0">
                  <c:v>252.0</c:v>
                </c:pt>
              </c:numCache>
            </c:numRef>
          </c:val>
        </c:ser>
        <c:ser>
          <c:idx val="100"/>
          <c:order val="100"/>
          <c:invertIfNegative val="0"/>
          <c:val>
            <c:numRef>
              <c:f>Sheet2!$C$105</c:f>
              <c:numCache>
                <c:formatCode>General</c:formatCode>
                <c:ptCount val="1"/>
                <c:pt idx="0">
                  <c:v>251.0</c:v>
                </c:pt>
              </c:numCache>
            </c:numRef>
          </c:val>
        </c:ser>
        <c:ser>
          <c:idx val="101"/>
          <c:order val="101"/>
          <c:invertIfNegative val="0"/>
          <c:val>
            <c:numRef>
              <c:f>Sheet2!$C$106</c:f>
              <c:numCache>
                <c:formatCode>General</c:formatCode>
                <c:ptCount val="1"/>
                <c:pt idx="0">
                  <c:v>250.0</c:v>
                </c:pt>
              </c:numCache>
            </c:numRef>
          </c:val>
        </c:ser>
        <c:ser>
          <c:idx val="102"/>
          <c:order val="102"/>
          <c:invertIfNegative val="0"/>
          <c:val>
            <c:numRef>
              <c:f>Sheet2!$C$107</c:f>
              <c:numCache>
                <c:formatCode>General</c:formatCode>
                <c:ptCount val="1"/>
                <c:pt idx="0">
                  <c:v>249.0</c:v>
                </c:pt>
              </c:numCache>
            </c:numRef>
          </c:val>
        </c:ser>
        <c:ser>
          <c:idx val="103"/>
          <c:order val="103"/>
          <c:invertIfNegative val="0"/>
          <c:val>
            <c:numRef>
              <c:f>Sheet2!$C$108</c:f>
              <c:numCache>
                <c:formatCode>General</c:formatCode>
                <c:ptCount val="1"/>
                <c:pt idx="0">
                  <c:v>248.0</c:v>
                </c:pt>
              </c:numCache>
            </c:numRef>
          </c:val>
        </c:ser>
        <c:ser>
          <c:idx val="104"/>
          <c:order val="104"/>
          <c:invertIfNegative val="0"/>
          <c:val>
            <c:numRef>
              <c:f>Sheet2!$C$109</c:f>
              <c:numCache>
                <c:formatCode>General</c:formatCode>
                <c:ptCount val="1"/>
                <c:pt idx="0">
                  <c:v>247.0</c:v>
                </c:pt>
              </c:numCache>
            </c:numRef>
          </c:val>
        </c:ser>
        <c:ser>
          <c:idx val="105"/>
          <c:order val="105"/>
          <c:invertIfNegative val="0"/>
          <c:val>
            <c:numRef>
              <c:f>Sheet2!$C$110</c:f>
              <c:numCache>
                <c:formatCode>General</c:formatCode>
                <c:ptCount val="1"/>
                <c:pt idx="0">
                  <c:v>246.0</c:v>
                </c:pt>
              </c:numCache>
            </c:numRef>
          </c:val>
        </c:ser>
        <c:ser>
          <c:idx val="106"/>
          <c:order val="106"/>
          <c:invertIfNegative val="0"/>
          <c:val>
            <c:numRef>
              <c:f>Sheet2!$C$111</c:f>
              <c:numCache>
                <c:formatCode>General</c:formatCode>
                <c:ptCount val="1"/>
                <c:pt idx="0">
                  <c:v>245.0</c:v>
                </c:pt>
              </c:numCache>
            </c:numRef>
          </c:val>
        </c:ser>
        <c:ser>
          <c:idx val="107"/>
          <c:order val="107"/>
          <c:invertIfNegative val="0"/>
          <c:val>
            <c:numRef>
              <c:f>Sheet2!$C$112</c:f>
              <c:numCache>
                <c:formatCode>General</c:formatCode>
                <c:ptCount val="1"/>
                <c:pt idx="0">
                  <c:v>244.0</c:v>
                </c:pt>
              </c:numCache>
            </c:numRef>
          </c:val>
        </c:ser>
        <c:ser>
          <c:idx val="108"/>
          <c:order val="108"/>
          <c:invertIfNegative val="0"/>
          <c:val>
            <c:numRef>
              <c:f>Sheet2!$C$113</c:f>
              <c:numCache>
                <c:formatCode>General</c:formatCode>
                <c:ptCount val="1"/>
                <c:pt idx="0">
                  <c:v>243.0</c:v>
                </c:pt>
              </c:numCache>
            </c:numRef>
          </c:val>
        </c:ser>
        <c:ser>
          <c:idx val="109"/>
          <c:order val="109"/>
          <c:invertIfNegative val="0"/>
          <c:val>
            <c:numRef>
              <c:f>Sheet2!$C$114</c:f>
              <c:numCache>
                <c:formatCode>General</c:formatCode>
                <c:ptCount val="1"/>
                <c:pt idx="0">
                  <c:v>242.0</c:v>
                </c:pt>
              </c:numCache>
            </c:numRef>
          </c:val>
        </c:ser>
        <c:ser>
          <c:idx val="110"/>
          <c:order val="110"/>
          <c:invertIfNegative val="0"/>
          <c:val>
            <c:numRef>
              <c:f>Sheet2!$C$115</c:f>
              <c:numCache>
                <c:formatCode>General</c:formatCode>
                <c:ptCount val="1"/>
                <c:pt idx="0">
                  <c:v>241.0</c:v>
                </c:pt>
              </c:numCache>
            </c:numRef>
          </c:val>
        </c:ser>
        <c:ser>
          <c:idx val="111"/>
          <c:order val="111"/>
          <c:invertIfNegative val="0"/>
          <c:val>
            <c:numRef>
              <c:f>Sheet2!$C$116</c:f>
              <c:numCache>
                <c:formatCode>General</c:formatCode>
                <c:ptCount val="1"/>
                <c:pt idx="0">
                  <c:v>240.0</c:v>
                </c:pt>
              </c:numCache>
            </c:numRef>
          </c:val>
        </c:ser>
        <c:ser>
          <c:idx val="112"/>
          <c:order val="112"/>
          <c:invertIfNegative val="0"/>
          <c:val>
            <c:numRef>
              <c:f>Sheet2!$C$117</c:f>
              <c:numCache>
                <c:formatCode>General</c:formatCode>
                <c:ptCount val="1"/>
                <c:pt idx="0">
                  <c:v>239.0</c:v>
                </c:pt>
              </c:numCache>
            </c:numRef>
          </c:val>
        </c:ser>
        <c:ser>
          <c:idx val="113"/>
          <c:order val="113"/>
          <c:invertIfNegative val="0"/>
          <c:val>
            <c:numRef>
              <c:f>Sheet2!$C$118</c:f>
              <c:numCache>
                <c:formatCode>General</c:formatCode>
                <c:ptCount val="1"/>
                <c:pt idx="0">
                  <c:v>238.0</c:v>
                </c:pt>
              </c:numCache>
            </c:numRef>
          </c:val>
        </c:ser>
        <c:ser>
          <c:idx val="114"/>
          <c:order val="114"/>
          <c:invertIfNegative val="0"/>
          <c:val>
            <c:numRef>
              <c:f>Sheet2!$C$119</c:f>
              <c:numCache>
                <c:formatCode>General</c:formatCode>
                <c:ptCount val="1"/>
                <c:pt idx="0">
                  <c:v>237.0</c:v>
                </c:pt>
              </c:numCache>
            </c:numRef>
          </c:val>
        </c:ser>
        <c:ser>
          <c:idx val="115"/>
          <c:order val="115"/>
          <c:invertIfNegative val="0"/>
          <c:val>
            <c:numRef>
              <c:f>Sheet2!$C$120</c:f>
              <c:numCache>
                <c:formatCode>General</c:formatCode>
                <c:ptCount val="1"/>
                <c:pt idx="0">
                  <c:v>236.0</c:v>
                </c:pt>
              </c:numCache>
            </c:numRef>
          </c:val>
        </c:ser>
        <c:ser>
          <c:idx val="116"/>
          <c:order val="116"/>
          <c:invertIfNegative val="0"/>
          <c:val>
            <c:numRef>
              <c:f>Sheet2!$C$121</c:f>
              <c:numCache>
                <c:formatCode>General</c:formatCode>
                <c:ptCount val="1"/>
                <c:pt idx="0">
                  <c:v>235.0</c:v>
                </c:pt>
              </c:numCache>
            </c:numRef>
          </c:val>
        </c:ser>
        <c:ser>
          <c:idx val="117"/>
          <c:order val="117"/>
          <c:invertIfNegative val="0"/>
          <c:val>
            <c:numRef>
              <c:f>Sheet2!$C$122</c:f>
              <c:numCache>
                <c:formatCode>General</c:formatCode>
                <c:ptCount val="1"/>
                <c:pt idx="0">
                  <c:v>234.0</c:v>
                </c:pt>
              </c:numCache>
            </c:numRef>
          </c:val>
        </c:ser>
        <c:ser>
          <c:idx val="118"/>
          <c:order val="118"/>
          <c:invertIfNegative val="0"/>
          <c:val>
            <c:numRef>
              <c:f>Sheet2!$C$123</c:f>
              <c:numCache>
                <c:formatCode>General</c:formatCode>
                <c:ptCount val="1"/>
                <c:pt idx="0">
                  <c:v>233.0</c:v>
                </c:pt>
              </c:numCache>
            </c:numRef>
          </c:val>
        </c:ser>
        <c:ser>
          <c:idx val="119"/>
          <c:order val="119"/>
          <c:invertIfNegative val="0"/>
          <c:val>
            <c:numRef>
              <c:f>Sheet2!$C$124</c:f>
              <c:numCache>
                <c:formatCode>General</c:formatCode>
                <c:ptCount val="1"/>
                <c:pt idx="0">
                  <c:v>232.0</c:v>
                </c:pt>
              </c:numCache>
            </c:numRef>
          </c:val>
        </c:ser>
        <c:ser>
          <c:idx val="120"/>
          <c:order val="120"/>
          <c:invertIfNegative val="0"/>
          <c:val>
            <c:numRef>
              <c:f>Sheet2!$C$125</c:f>
              <c:numCache>
                <c:formatCode>General</c:formatCode>
                <c:ptCount val="1"/>
                <c:pt idx="0">
                  <c:v>231.0</c:v>
                </c:pt>
              </c:numCache>
            </c:numRef>
          </c:val>
        </c:ser>
        <c:ser>
          <c:idx val="121"/>
          <c:order val="121"/>
          <c:invertIfNegative val="0"/>
          <c:val>
            <c:numRef>
              <c:f>Sheet2!$C$126</c:f>
              <c:numCache>
                <c:formatCode>General</c:formatCode>
                <c:ptCount val="1"/>
                <c:pt idx="0">
                  <c:v>230.0</c:v>
                </c:pt>
              </c:numCache>
            </c:numRef>
          </c:val>
        </c:ser>
        <c:ser>
          <c:idx val="122"/>
          <c:order val="122"/>
          <c:invertIfNegative val="0"/>
          <c:val>
            <c:numRef>
              <c:f>Sheet2!$C$127</c:f>
              <c:numCache>
                <c:formatCode>General</c:formatCode>
                <c:ptCount val="1"/>
                <c:pt idx="0">
                  <c:v>229.0</c:v>
                </c:pt>
              </c:numCache>
            </c:numRef>
          </c:val>
        </c:ser>
        <c:ser>
          <c:idx val="123"/>
          <c:order val="123"/>
          <c:invertIfNegative val="0"/>
          <c:val>
            <c:numRef>
              <c:f>Sheet2!$C$128</c:f>
              <c:numCache>
                <c:formatCode>General</c:formatCode>
                <c:ptCount val="1"/>
                <c:pt idx="0">
                  <c:v>228.0</c:v>
                </c:pt>
              </c:numCache>
            </c:numRef>
          </c:val>
        </c:ser>
        <c:ser>
          <c:idx val="124"/>
          <c:order val="124"/>
          <c:invertIfNegative val="0"/>
          <c:val>
            <c:numRef>
              <c:f>Sheet2!$C$129</c:f>
              <c:numCache>
                <c:formatCode>General</c:formatCode>
                <c:ptCount val="1"/>
                <c:pt idx="0">
                  <c:v>227.0</c:v>
                </c:pt>
              </c:numCache>
            </c:numRef>
          </c:val>
        </c:ser>
        <c:ser>
          <c:idx val="125"/>
          <c:order val="125"/>
          <c:invertIfNegative val="0"/>
          <c:val>
            <c:numRef>
              <c:f>Sheet2!$C$130</c:f>
              <c:numCache>
                <c:formatCode>General</c:formatCode>
                <c:ptCount val="1"/>
                <c:pt idx="0">
                  <c:v>226.0</c:v>
                </c:pt>
              </c:numCache>
            </c:numRef>
          </c:val>
        </c:ser>
        <c:ser>
          <c:idx val="126"/>
          <c:order val="126"/>
          <c:invertIfNegative val="0"/>
          <c:val>
            <c:numRef>
              <c:f>Sheet2!$C$131</c:f>
              <c:numCache>
                <c:formatCode>General</c:formatCode>
                <c:ptCount val="1"/>
                <c:pt idx="0">
                  <c:v>225.0</c:v>
                </c:pt>
              </c:numCache>
            </c:numRef>
          </c:val>
        </c:ser>
        <c:ser>
          <c:idx val="127"/>
          <c:order val="127"/>
          <c:invertIfNegative val="0"/>
          <c:val>
            <c:numRef>
              <c:f>Sheet2!$C$132</c:f>
              <c:numCache>
                <c:formatCode>General</c:formatCode>
                <c:ptCount val="1"/>
                <c:pt idx="0">
                  <c:v>224.0</c:v>
                </c:pt>
              </c:numCache>
            </c:numRef>
          </c:val>
        </c:ser>
        <c:ser>
          <c:idx val="128"/>
          <c:order val="128"/>
          <c:invertIfNegative val="0"/>
          <c:val>
            <c:numRef>
              <c:f>Sheet2!$C$133</c:f>
              <c:numCache>
                <c:formatCode>General</c:formatCode>
                <c:ptCount val="1"/>
                <c:pt idx="0">
                  <c:v>223.0</c:v>
                </c:pt>
              </c:numCache>
            </c:numRef>
          </c:val>
        </c:ser>
        <c:ser>
          <c:idx val="129"/>
          <c:order val="129"/>
          <c:invertIfNegative val="0"/>
          <c:val>
            <c:numRef>
              <c:f>Sheet2!$C$134</c:f>
              <c:numCache>
                <c:formatCode>General</c:formatCode>
                <c:ptCount val="1"/>
                <c:pt idx="0">
                  <c:v>222.0</c:v>
                </c:pt>
              </c:numCache>
            </c:numRef>
          </c:val>
        </c:ser>
        <c:ser>
          <c:idx val="130"/>
          <c:order val="130"/>
          <c:invertIfNegative val="0"/>
          <c:val>
            <c:numRef>
              <c:f>Sheet2!$C$135</c:f>
              <c:numCache>
                <c:formatCode>General</c:formatCode>
                <c:ptCount val="1"/>
                <c:pt idx="0">
                  <c:v>221.0</c:v>
                </c:pt>
              </c:numCache>
            </c:numRef>
          </c:val>
        </c:ser>
        <c:ser>
          <c:idx val="131"/>
          <c:order val="131"/>
          <c:invertIfNegative val="0"/>
          <c:val>
            <c:numRef>
              <c:f>Sheet2!$C$136</c:f>
              <c:numCache>
                <c:formatCode>General</c:formatCode>
                <c:ptCount val="1"/>
                <c:pt idx="0">
                  <c:v>220.0</c:v>
                </c:pt>
              </c:numCache>
            </c:numRef>
          </c:val>
        </c:ser>
        <c:ser>
          <c:idx val="132"/>
          <c:order val="132"/>
          <c:invertIfNegative val="0"/>
          <c:val>
            <c:numRef>
              <c:f>Sheet2!$C$137</c:f>
              <c:numCache>
                <c:formatCode>General</c:formatCode>
                <c:ptCount val="1"/>
                <c:pt idx="0">
                  <c:v>219.0</c:v>
                </c:pt>
              </c:numCache>
            </c:numRef>
          </c:val>
        </c:ser>
        <c:ser>
          <c:idx val="133"/>
          <c:order val="133"/>
          <c:invertIfNegative val="0"/>
          <c:val>
            <c:numRef>
              <c:f>Sheet2!$C$138</c:f>
              <c:numCache>
                <c:formatCode>General</c:formatCode>
                <c:ptCount val="1"/>
                <c:pt idx="0">
                  <c:v>218.0</c:v>
                </c:pt>
              </c:numCache>
            </c:numRef>
          </c:val>
        </c:ser>
        <c:ser>
          <c:idx val="134"/>
          <c:order val="134"/>
          <c:invertIfNegative val="0"/>
          <c:val>
            <c:numRef>
              <c:f>Sheet2!$C$139</c:f>
              <c:numCache>
                <c:formatCode>General</c:formatCode>
                <c:ptCount val="1"/>
                <c:pt idx="0">
                  <c:v>217.0</c:v>
                </c:pt>
              </c:numCache>
            </c:numRef>
          </c:val>
        </c:ser>
        <c:ser>
          <c:idx val="135"/>
          <c:order val="135"/>
          <c:invertIfNegative val="0"/>
          <c:val>
            <c:numRef>
              <c:f>Sheet2!$C$140</c:f>
              <c:numCache>
                <c:formatCode>General</c:formatCode>
                <c:ptCount val="1"/>
                <c:pt idx="0">
                  <c:v>216.0</c:v>
                </c:pt>
              </c:numCache>
            </c:numRef>
          </c:val>
        </c:ser>
        <c:ser>
          <c:idx val="136"/>
          <c:order val="136"/>
          <c:invertIfNegative val="0"/>
          <c:val>
            <c:numRef>
              <c:f>Sheet2!$C$141</c:f>
              <c:numCache>
                <c:formatCode>General</c:formatCode>
                <c:ptCount val="1"/>
                <c:pt idx="0">
                  <c:v>215.0</c:v>
                </c:pt>
              </c:numCache>
            </c:numRef>
          </c:val>
        </c:ser>
        <c:ser>
          <c:idx val="137"/>
          <c:order val="137"/>
          <c:invertIfNegative val="0"/>
          <c:val>
            <c:numRef>
              <c:f>Sheet2!$C$142</c:f>
              <c:numCache>
                <c:formatCode>General</c:formatCode>
                <c:ptCount val="1"/>
                <c:pt idx="0">
                  <c:v>214.0</c:v>
                </c:pt>
              </c:numCache>
            </c:numRef>
          </c:val>
        </c:ser>
        <c:ser>
          <c:idx val="138"/>
          <c:order val="138"/>
          <c:invertIfNegative val="0"/>
          <c:val>
            <c:numRef>
              <c:f>Sheet2!$C$143</c:f>
              <c:numCache>
                <c:formatCode>General</c:formatCode>
                <c:ptCount val="1"/>
                <c:pt idx="0">
                  <c:v>213.0</c:v>
                </c:pt>
              </c:numCache>
            </c:numRef>
          </c:val>
        </c:ser>
        <c:ser>
          <c:idx val="139"/>
          <c:order val="139"/>
          <c:invertIfNegative val="0"/>
          <c:val>
            <c:numRef>
              <c:f>Sheet2!$C$144</c:f>
              <c:numCache>
                <c:formatCode>General</c:formatCode>
                <c:ptCount val="1"/>
                <c:pt idx="0">
                  <c:v>212.0</c:v>
                </c:pt>
              </c:numCache>
            </c:numRef>
          </c:val>
        </c:ser>
        <c:ser>
          <c:idx val="140"/>
          <c:order val="140"/>
          <c:invertIfNegative val="0"/>
          <c:val>
            <c:numRef>
              <c:f>Sheet2!$C$145</c:f>
              <c:numCache>
                <c:formatCode>General</c:formatCode>
                <c:ptCount val="1"/>
                <c:pt idx="0">
                  <c:v>211.0</c:v>
                </c:pt>
              </c:numCache>
            </c:numRef>
          </c:val>
        </c:ser>
        <c:ser>
          <c:idx val="141"/>
          <c:order val="141"/>
          <c:invertIfNegative val="0"/>
          <c:val>
            <c:numRef>
              <c:f>Sheet2!$C$146</c:f>
              <c:numCache>
                <c:formatCode>General</c:formatCode>
                <c:ptCount val="1"/>
                <c:pt idx="0">
                  <c:v>210.0</c:v>
                </c:pt>
              </c:numCache>
            </c:numRef>
          </c:val>
        </c:ser>
        <c:ser>
          <c:idx val="142"/>
          <c:order val="142"/>
          <c:invertIfNegative val="0"/>
          <c:val>
            <c:numRef>
              <c:f>Sheet2!$C$147</c:f>
              <c:numCache>
                <c:formatCode>General</c:formatCode>
                <c:ptCount val="1"/>
                <c:pt idx="0">
                  <c:v>209.0</c:v>
                </c:pt>
              </c:numCache>
            </c:numRef>
          </c:val>
        </c:ser>
        <c:ser>
          <c:idx val="143"/>
          <c:order val="143"/>
          <c:invertIfNegative val="0"/>
          <c:val>
            <c:numRef>
              <c:f>Sheet2!$C$148</c:f>
              <c:numCache>
                <c:formatCode>General</c:formatCode>
                <c:ptCount val="1"/>
                <c:pt idx="0">
                  <c:v>208.0</c:v>
                </c:pt>
              </c:numCache>
            </c:numRef>
          </c:val>
        </c:ser>
        <c:ser>
          <c:idx val="144"/>
          <c:order val="144"/>
          <c:invertIfNegative val="0"/>
          <c:val>
            <c:numRef>
              <c:f>Sheet2!$C$149</c:f>
              <c:numCache>
                <c:formatCode>General</c:formatCode>
                <c:ptCount val="1"/>
                <c:pt idx="0">
                  <c:v>207.0</c:v>
                </c:pt>
              </c:numCache>
            </c:numRef>
          </c:val>
        </c:ser>
        <c:ser>
          <c:idx val="145"/>
          <c:order val="145"/>
          <c:invertIfNegative val="0"/>
          <c:val>
            <c:numRef>
              <c:f>Sheet2!$C$150</c:f>
              <c:numCache>
                <c:formatCode>General</c:formatCode>
                <c:ptCount val="1"/>
                <c:pt idx="0">
                  <c:v>206.0</c:v>
                </c:pt>
              </c:numCache>
            </c:numRef>
          </c:val>
        </c:ser>
        <c:ser>
          <c:idx val="146"/>
          <c:order val="146"/>
          <c:invertIfNegative val="0"/>
          <c:val>
            <c:numRef>
              <c:f>Sheet2!$C$151</c:f>
              <c:numCache>
                <c:formatCode>General</c:formatCode>
                <c:ptCount val="1"/>
                <c:pt idx="0">
                  <c:v>205.0</c:v>
                </c:pt>
              </c:numCache>
            </c:numRef>
          </c:val>
        </c:ser>
        <c:ser>
          <c:idx val="147"/>
          <c:order val="147"/>
          <c:invertIfNegative val="0"/>
          <c:val>
            <c:numRef>
              <c:f>Sheet2!$C$152</c:f>
              <c:numCache>
                <c:formatCode>General</c:formatCode>
                <c:ptCount val="1"/>
                <c:pt idx="0">
                  <c:v>204.0</c:v>
                </c:pt>
              </c:numCache>
            </c:numRef>
          </c:val>
        </c:ser>
        <c:ser>
          <c:idx val="148"/>
          <c:order val="148"/>
          <c:invertIfNegative val="0"/>
          <c:val>
            <c:numRef>
              <c:f>Sheet2!$C$153</c:f>
              <c:numCache>
                <c:formatCode>General</c:formatCode>
                <c:ptCount val="1"/>
                <c:pt idx="0">
                  <c:v>203.0</c:v>
                </c:pt>
              </c:numCache>
            </c:numRef>
          </c:val>
        </c:ser>
        <c:ser>
          <c:idx val="149"/>
          <c:order val="149"/>
          <c:invertIfNegative val="0"/>
          <c:val>
            <c:numRef>
              <c:f>Sheet2!$C$154</c:f>
              <c:numCache>
                <c:formatCode>General</c:formatCode>
                <c:ptCount val="1"/>
                <c:pt idx="0">
                  <c:v>202.0</c:v>
                </c:pt>
              </c:numCache>
            </c:numRef>
          </c:val>
        </c:ser>
        <c:ser>
          <c:idx val="150"/>
          <c:order val="150"/>
          <c:invertIfNegative val="0"/>
          <c:val>
            <c:numRef>
              <c:f>Sheet2!$C$155</c:f>
              <c:numCache>
                <c:formatCode>General</c:formatCode>
                <c:ptCount val="1"/>
                <c:pt idx="0">
                  <c:v>201.0</c:v>
                </c:pt>
              </c:numCache>
            </c:numRef>
          </c:val>
        </c:ser>
        <c:ser>
          <c:idx val="151"/>
          <c:order val="151"/>
          <c:invertIfNegative val="0"/>
          <c:val>
            <c:numRef>
              <c:f>Sheet2!$C$156</c:f>
              <c:numCache>
                <c:formatCode>General</c:formatCode>
                <c:ptCount val="1"/>
                <c:pt idx="0">
                  <c:v>200.0</c:v>
                </c:pt>
              </c:numCache>
            </c:numRef>
          </c:val>
        </c:ser>
        <c:ser>
          <c:idx val="152"/>
          <c:order val="152"/>
          <c:invertIfNegative val="0"/>
          <c:val>
            <c:numRef>
              <c:f>Sheet2!$C$157</c:f>
              <c:numCache>
                <c:formatCode>General</c:formatCode>
                <c:ptCount val="1"/>
                <c:pt idx="0">
                  <c:v>200.0</c:v>
                </c:pt>
              </c:numCache>
            </c:numRef>
          </c:val>
        </c:ser>
        <c:ser>
          <c:idx val="153"/>
          <c:order val="153"/>
          <c:invertIfNegative val="0"/>
          <c:val>
            <c:numRef>
              <c:f>Sheet2!$C$158</c:f>
              <c:numCache>
                <c:formatCode>General</c:formatCode>
                <c:ptCount val="1"/>
                <c:pt idx="0">
                  <c:v>200.0</c:v>
                </c:pt>
              </c:numCache>
            </c:numRef>
          </c:val>
        </c:ser>
        <c:ser>
          <c:idx val="154"/>
          <c:order val="154"/>
          <c:invertIfNegative val="0"/>
          <c:val>
            <c:numRef>
              <c:f>Sheet2!$C$159</c:f>
              <c:numCache>
                <c:formatCode>General</c:formatCode>
                <c:ptCount val="1"/>
                <c:pt idx="0">
                  <c:v>200.0</c:v>
                </c:pt>
              </c:numCache>
            </c:numRef>
          </c:val>
        </c:ser>
        <c:ser>
          <c:idx val="155"/>
          <c:order val="155"/>
          <c:invertIfNegative val="0"/>
          <c:val>
            <c:numRef>
              <c:f>Sheet2!$C$160</c:f>
              <c:numCache>
                <c:formatCode>General</c:formatCode>
                <c:ptCount val="1"/>
                <c:pt idx="0">
                  <c:v>200.0</c:v>
                </c:pt>
              </c:numCache>
            </c:numRef>
          </c:val>
        </c:ser>
        <c:ser>
          <c:idx val="156"/>
          <c:order val="156"/>
          <c:invertIfNegative val="0"/>
          <c:val>
            <c:numRef>
              <c:f>Sheet2!$C$161</c:f>
              <c:numCache>
                <c:formatCode>General</c:formatCode>
                <c:ptCount val="1"/>
                <c:pt idx="0">
                  <c:v>200.0</c:v>
                </c:pt>
              </c:numCache>
            </c:numRef>
          </c:val>
        </c:ser>
        <c:ser>
          <c:idx val="157"/>
          <c:order val="157"/>
          <c:invertIfNegative val="0"/>
          <c:val>
            <c:numRef>
              <c:f>Sheet2!$C$162</c:f>
              <c:numCache>
                <c:formatCode>General</c:formatCode>
                <c:ptCount val="1"/>
                <c:pt idx="0">
                  <c:v>200.0</c:v>
                </c:pt>
              </c:numCache>
            </c:numRef>
          </c:val>
        </c:ser>
        <c:ser>
          <c:idx val="158"/>
          <c:order val="158"/>
          <c:invertIfNegative val="0"/>
          <c:val>
            <c:numRef>
              <c:f>Sheet2!$C$163</c:f>
              <c:numCache>
                <c:formatCode>General</c:formatCode>
                <c:ptCount val="1"/>
                <c:pt idx="0">
                  <c:v>200.0</c:v>
                </c:pt>
              </c:numCache>
            </c:numRef>
          </c:val>
        </c:ser>
        <c:ser>
          <c:idx val="159"/>
          <c:order val="159"/>
          <c:invertIfNegative val="0"/>
          <c:val>
            <c:numRef>
              <c:f>Sheet2!$C$164</c:f>
              <c:numCache>
                <c:formatCode>General</c:formatCode>
                <c:ptCount val="1"/>
                <c:pt idx="0">
                  <c:v>200.0</c:v>
                </c:pt>
              </c:numCache>
            </c:numRef>
          </c:val>
        </c:ser>
        <c:ser>
          <c:idx val="160"/>
          <c:order val="160"/>
          <c:invertIfNegative val="0"/>
          <c:val>
            <c:numRef>
              <c:f>Sheet2!$C$165</c:f>
              <c:numCache>
                <c:formatCode>General</c:formatCode>
                <c:ptCount val="1"/>
                <c:pt idx="0">
                  <c:v>200.0</c:v>
                </c:pt>
              </c:numCache>
            </c:numRef>
          </c:val>
        </c:ser>
        <c:ser>
          <c:idx val="161"/>
          <c:order val="161"/>
          <c:invertIfNegative val="0"/>
          <c:val>
            <c:numRef>
              <c:f>Sheet2!$C$166</c:f>
              <c:numCache>
                <c:formatCode>General</c:formatCode>
                <c:ptCount val="1"/>
                <c:pt idx="0">
                  <c:v>200.0</c:v>
                </c:pt>
              </c:numCache>
            </c:numRef>
          </c:val>
        </c:ser>
        <c:ser>
          <c:idx val="162"/>
          <c:order val="162"/>
          <c:invertIfNegative val="0"/>
          <c:val>
            <c:numRef>
              <c:f>Sheet2!$C$167</c:f>
              <c:numCache>
                <c:formatCode>General</c:formatCode>
                <c:ptCount val="1"/>
                <c:pt idx="0">
                  <c:v>200.0</c:v>
                </c:pt>
              </c:numCache>
            </c:numRef>
          </c:val>
        </c:ser>
        <c:ser>
          <c:idx val="163"/>
          <c:order val="163"/>
          <c:invertIfNegative val="0"/>
          <c:val>
            <c:numRef>
              <c:f>Sheet2!$C$168</c:f>
              <c:numCache>
                <c:formatCode>General</c:formatCode>
                <c:ptCount val="1"/>
                <c:pt idx="0">
                  <c:v>200.0</c:v>
                </c:pt>
              </c:numCache>
            </c:numRef>
          </c:val>
        </c:ser>
        <c:ser>
          <c:idx val="164"/>
          <c:order val="164"/>
          <c:invertIfNegative val="0"/>
          <c:val>
            <c:numRef>
              <c:f>Sheet2!$C$169</c:f>
              <c:numCache>
                <c:formatCode>General</c:formatCode>
                <c:ptCount val="1"/>
                <c:pt idx="0">
                  <c:v>200.0</c:v>
                </c:pt>
              </c:numCache>
            </c:numRef>
          </c:val>
        </c:ser>
        <c:ser>
          <c:idx val="165"/>
          <c:order val="165"/>
          <c:invertIfNegative val="0"/>
          <c:val>
            <c:numRef>
              <c:f>Sheet2!$C$170</c:f>
              <c:numCache>
                <c:formatCode>General</c:formatCode>
                <c:ptCount val="1"/>
                <c:pt idx="0">
                  <c:v>200.0</c:v>
                </c:pt>
              </c:numCache>
            </c:numRef>
          </c:val>
        </c:ser>
        <c:ser>
          <c:idx val="166"/>
          <c:order val="166"/>
          <c:invertIfNegative val="0"/>
          <c:val>
            <c:numRef>
              <c:f>Sheet2!$C$171</c:f>
              <c:numCache>
                <c:formatCode>General</c:formatCode>
                <c:ptCount val="1"/>
                <c:pt idx="0">
                  <c:v>200.0</c:v>
                </c:pt>
              </c:numCache>
            </c:numRef>
          </c:val>
        </c:ser>
        <c:ser>
          <c:idx val="167"/>
          <c:order val="167"/>
          <c:invertIfNegative val="0"/>
          <c:val>
            <c:numRef>
              <c:f>Sheet2!$C$172</c:f>
              <c:numCache>
                <c:formatCode>General</c:formatCode>
                <c:ptCount val="1"/>
                <c:pt idx="0">
                  <c:v>200.0</c:v>
                </c:pt>
              </c:numCache>
            </c:numRef>
          </c:val>
        </c:ser>
        <c:ser>
          <c:idx val="168"/>
          <c:order val="168"/>
          <c:invertIfNegative val="0"/>
          <c:val>
            <c:numRef>
              <c:f>Sheet2!$C$173</c:f>
              <c:numCache>
                <c:formatCode>General</c:formatCode>
                <c:ptCount val="1"/>
                <c:pt idx="0">
                  <c:v>200.0</c:v>
                </c:pt>
              </c:numCache>
            </c:numRef>
          </c:val>
        </c:ser>
        <c:ser>
          <c:idx val="169"/>
          <c:order val="169"/>
          <c:invertIfNegative val="0"/>
          <c:val>
            <c:numRef>
              <c:f>Sheet2!$C$174</c:f>
              <c:numCache>
                <c:formatCode>General</c:formatCode>
                <c:ptCount val="1"/>
                <c:pt idx="0">
                  <c:v>200.0</c:v>
                </c:pt>
              </c:numCache>
            </c:numRef>
          </c:val>
        </c:ser>
        <c:ser>
          <c:idx val="170"/>
          <c:order val="170"/>
          <c:invertIfNegative val="0"/>
          <c:val>
            <c:numRef>
              <c:f>Sheet2!$C$175</c:f>
              <c:numCache>
                <c:formatCode>General</c:formatCode>
                <c:ptCount val="1"/>
                <c:pt idx="0">
                  <c:v>200.0</c:v>
                </c:pt>
              </c:numCache>
            </c:numRef>
          </c:val>
        </c:ser>
        <c:ser>
          <c:idx val="171"/>
          <c:order val="171"/>
          <c:invertIfNegative val="0"/>
          <c:val>
            <c:numRef>
              <c:f>Sheet2!$C$176</c:f>
              <c:numCache>
                <c:formatCode>General</c:formatCode>
                <c:ptCount val="1"/>
                <c:pt idx="0">
                  <c:v>200.0</c:v>
                </c:pt>
              </c:numCache>
            </c:numRef>
          </c:val>
        </c:ser>
        <c:ser>
          <c:idx val="172"/>
          <c:order val="172"/>
          <c:invertIfNegative val="0"/>
          <c:val>
            <c:numRef>
              <c:f>Sheet2!$C$177</c:f>
              <c:numCache>
                <c:formatCode>General</c:formatCode>
                <c:ptCount val="1"/>
                <c:pt idx="0">
                  <c:v>200.0</c:v>
                </c:pt>
              </c:numCache>
            </c:numRef>
          </c:val>
        </c:ser>
        <c:ser>
          <c:idx val="173"/>
          <c:order val="173"/>
          <c:invertIfNegative val="0"/>
          <c:val>
            <c:numRef>
              <c:f>Sheet2!$C$178</c:f>
              <c:numCache>
                <c:formatCode>General</c:formatCode>
                <c:ptCount val="1"/>
                <c:pt idx="0">
                  <c:v>200.0</c:v>
                </c:pt>
              </c:numCache>
            </c:numRef>
          </c:val>
        </c:ser>
        <c:ser>
          <c:idx val="174"/>
          <c:order val="174"/>
          <c:invertIfNegative val="0"/>
          <c:val>
            <c:numRef>
              <c:f>Sheet2!$C$179</c:f>
              <c:numCache>
                <c:formatCode>General</c:formatCode>
                <c:ptCount val="1"/>
                <c:pt idx="0">
                  <c:v>200.0</c:v>
                </c:pt>
              </c:numCache>
            </c:numRef>
          </c:val>
        </c:ser>
        <c:ser>
          <c:idx val="175"/>
          <c:order val="175"/>
          <c:invertIfNegative val="0"/>
          <c:val>
            <c:numRef>
              <c:f>Sheet2!$C$180</c:f>
              <c:numCache>
                <c:formatCode>General</c:formatCode>
                <c:ptCount val="1"/>
                <c:pt idx="0">
                  <c:v>200.0</c:v>
                </c:pt>
              </c:numCache>
            </c:numRef>
          </c:val>
        </c:ser>
        <c:ser>
          <c:idx val="176"/>
          <c:order val="176"/>
          <c:invertIfNegative val="0"/>
          <c:val>
            <c:numRef>
              <c:f>Sheet2!$C$181</c:f>
              <c:numCache>
                <c:formatCode>General</c:formatCode>
                <c:ptCount val="1"/>
                <c:pt idx="0">
                  <c:v>200.0</c:v>
                </c:pt>
              </c:numCache>
            </c:numRef>
          </c:val>
        </c:ser>
        <c:ser>
          <c:idx val="177"/>
          <c:order val="177"/>
          <c:invertIfNegative val="0"/>
          <c:val>
            <c:numRef>
              <c:f>Sheet2!$C$182</c:f>
              <c:numCache>
                <c:formatCode>General</c:formatCode>
                <c:ptCount val="1"/>
                <c:pt idx="0">
                  <c:v>200.0</c:v>
                </c:pt>
              </c:numCache>
            </c:numRef>
          </c:val>
        </c:ser>
        <c:ser>
          <c:idx val="178"/>
          <c:order val="178"/>
          <c:invertIfNegative val="0"/>
          <c:val>
            <c:numRef>
              <c:f>Sheet2!$C$183</c:f>
              <c:numCache>
                <c:formatCode>General</c:formatCode>
                <c:ptCount val="1"/>
                <c:pt idx="0">
                  <c:v>200.0</c:v>
                </c:pt>
              </c:numCache>
            </c:numRef>
          </c:val>
        </c:ser>
        <c:ser>
          <c:idx val="179"/>
          <c:order val="179"/>
          <c:invertIfNegative val="0"/>
          <c:val>
            <c:numRef>
              <c:f>Sheet2!$C$184</c:f>
              <c:numCache>
                <c:formatCode>General</c:formatCode>
                <c:ptCount val="1"/>
                <c:pt idx="0">
                  <c:v>200.0</c:v>
                </c:pt>
              </c:numCache>
            </c:numRef>
          </c:val>
        </c:ser>
        <c:ser>
          <c:idx val="180"/>
          <c:order val="180"/>
          <c:invertIfNegative val="0"/>
          <c:val>
            <c:numRef>
              <c:f>Sheet2!$C$185</c:f>
              <c:numCache>
                <c:formatCode>General</c:formatCode>
                <c:ptCount val="1"/>
                <c:pt idx="0">
                  <c:v>200.0</c:v>
                </c:pt>
              </c:numCache>
            </c:numRef>
          </c:val>
        </c:ser>
        <c:ser>
          <c:idx val="181"/>
          <c:order val="181"/>
          <c:invertIfNegative val="0"/>
          <c:val>
            <c:numRef>
              <c:f>Sheet2!$C$186</c:f>
              <c:numCache>
                <c:formatCode>General</c:formatCode>
                <c:ptCount val="1"/>
                <c:pt idx="0">
                  <c:v>200.0</c:v>
                </c:pt>
              </c:numCache>
            </c:numRef>
          </c:val>
        </c:ser>
        <c:ser>
          <c:idx val="182"/>
          <c:order val="182"/>
          <c:invertIfNegative val="0"/>
          <c:val>
            <c:numRef>
              <c:f>Sheet2!$C$187</c:f>
              <c:numCache>
                <c:formatCode>General</c:formatCode>
                <c:ptCount val="1"/>
                <c:pt idx="0">
                  <c:v>200.0</c:v>
                </c:pt>
              </c:numCache>
            </c:numRef>
          </c:val>
        </c:ser>
        <c:ser>
          <c:idx val="183"/>
          <c:order val="183"/>
          <c:invertIfNegative val="0"/>
          <c:val>
            <c:numRef>
              <c:f>Sheet2!$C$188</c:f>
              <c:numCache>
                <c:formatCode>General</c:formatCode>
                <c:ptCount val="1"/>
                <c:pt idx="0">
                  <c:v>200.0</c:v>
                </c:pt>
              </c:numCache>
            </c:numRef>
          </c:val>
        </c:ser>
        <c:ser>
          <c:idx val="184"/>
          <c:order val="184"/>
          <c:invertIfNegative val="0"/>
          <c:val>
            <c:numRef>
              <c:f>Sheet2!$C$189</c:f>
              <c:numCache>
                <c:formatCode>General</c:formatCode>
                <c:ptCount val="1"/>
                <c:pt idx="0">
                  <c:v>200.0</c:v>
                </c:pt>
              </c:numCache>
            </c:numRef>
          </c:val>
        </c:ser>
        <c:ser>
          <c:idx val="185"/>
          <c:order val="185"/>
          <c:invertIfNegative val="0"/>
          <c:val>
            <c:numRef>
              <c:f>Sheet2!$C$190</c:f>
              <c:numCache>
                <c:formatCode>General</c:formatCode>
                <c:ptCount val="1"/>
                <c:pt idx="0">
                  <c:v>200.0</c:v>
                </c:pt>
              </c:numCache>
            </c:numRef>
          </c:val>
        </c:ser>
        <c:ser>
          <c:idx val="186"/>
          <c:order val="186"/>
          <c:invertIfNegative val="0"/>
          <c:val>
            <c:numRef>
              <c:f>Sheet2!$C$191</c:f>
              <c:numCache>
                <c:formatCode>General</c:formatCode>
                <c:ptCount val="1"/>
                <c:pt idx="0">
                  <c:v>200.0</c:v>
                </c:pt>
              </c:numCache>
            </c:numRef>
          </c:val>
        </c:ser>
        <c:ser>
          <c:idx val="187"/>
          <c:order val="187"/>
          <c:invertIfNegative val="0"/>
          <c:val>
            <c:numRef>
              <c:f>Sheet2!$C$192</c:f>
              <c:numCache>
                <c:formatCode>General</c:formatCode>
                <c:ptCount val="1"/>
                <c:pt idx="0">
                  <c:v>200.0</c:v>
                </c:pt>
              </c:numCache>
            </c:numRef>
          </c:val>
        </c:ser>
        <c:ser>
          <c:idx val="188"/>
          <c:order val="188"/>
          <c:invertIfNegative val="0"/>
          <c:val>
            <c:numRef>
              <c:f>Sheet2!$C$193</c:f>
              <c:numCache>
                <c:formatCode>General</c:formatCode>
                <c:ptCount val="1"/>
                <c:pt idx="0">
                  <c:v>200.0</c:v>
                </c:pt>
              </c:numCache>
            </c:numRef>
          </c:val>
        </c:ser>
        <c:ser>
          <c:idx val="189"/>
          <c:order val="189"/>
          <c:invertIfNegative val="0"/>
          <c:val>
            <c:numRef>
              <c:f>Sheet2!$C$194</c:f>
              <c:numCache>
                <c:formatCode>General</c:formatCode>
                <c:ptCount val="1"/>
                <c:pt idx="0">
                  <c:v>200.0</c:v>
                </c:pt>
              </c:numCache>
            </c:numRef>
          </c:val>
        </c:ser>
        <c:ser>
          <c:idx val="190"/>
          <c:order val="190"/>
          <c:invertIfNegative val="0"/>
          <c:val>
            <c:numRef>
              <c:f>Sheet2!$C$195</c:f>
              <c:numCache>
                <c:formatCode>General</c:formatCode>
                <c:ptCount val="1"/>
                <c:pt idx="0">
                  <c:v>200.0</c:v>
                </c:pt>
              </c:numCache>
            </c:numRef>
          </c:val>
        </c:ser>
        <c:ser>
          <c:idx val="191"/>
          <c:order val="191"/>
          <c:invertIfNegative val="0"/>
          <c:val>
            <c:numRef>
              <c:f>Sheet2!$C$196</c:f>
              <c:numCache>
                <c:formatCode>General</c:formatCode>
                <c:ptCount val="1"/>
                <c:pt idx="0">
                  <c:v>200.0</c:v>
                </c:pt>
              </c:numCache>
            </c:numRef>
          </c:val>
        </c:ser>
        <c:ser>
          <c:idx val="192"/>
          <c:order val="192"/>
          <c:invertIfNegative val="0"/>
          <c:val>
            <c:numRef>
              <c:f>Sheet2!$C$197</c:f>
              <c:numCache>
                <c:formatCode>General</c:formatCode>
                <c:ptCount val="1"/>
                <c:pt idx="0">
                  <c:v>200.0</c:v>
                </c:pt>
              </c:numCache>
            </c:numRef>
          </c:val>
        </c:ser>
        <c:ser>
          <c:idx val="193"/>
          <c:order val="193"/>
          <c:invertIfNegative val="0"/>
          <c:val>
            <c:numRef>
              <c:f>Sheet2!$C$198</c:f>
              <c:numCache>
                <c:formatCode>General</c:formatCode>
                <c:ptCount val="1"/>
                <c:pt idx="0">
                  <c:v>200.0</c:v>
                </c:pt>
              </c:numCache>
            </c:numRef>
          </c:val>
        </c:ser>
        <c:ser>
          <c:idx val="194"/>
          <c:order val="194"/>
          <c:invertIfNegative val="0"/>
          <c:val>
            <c:numRef>
              <c:f>Sheet2!$C$199</c:f>
              <c:numCache>
                <c:formatCode>General</c:formatCode>
                <c:ptCount val="1"/>
                <c:pt idx="0">
                  <c:v>200.0</c:v>
                </c:pt>
              </c:numCache>
            </c:numRef>
          </c:val>
        </c:ser>
        <c:ser>
          <c:idx val="195"/>
          <c:order val="195"/>
          <c:invertIfNegative val="0"/>
          <c:val>
            <c:numRef>
              <c:f>Sheet2!$C$200</c:f>
              <c:numCache>
                <c:formatCode>General</c:formatCode>
                <c:ptCount val="1"/>
                <c:pt idx="0">
                  <c:v>200.0</c:v>
                </c:pt>
              </c:numCache>
            </c:numRef>
          </c:val>
        </c:ser>
        <c:ser>
          <c:idx val="196"/>
          <c:order val="196"/>
          <c:invertIfNegative val="0"/>
          <c:val>
            <c:numRef>
              <c:f>Sheet2!$C$201</c:f>
              <c:numCache>
                <c:formatCode>General</c:formatCode>
                <c:ptCount val="1"/>
                <c:pt idx="0">
                  <c:v>200.0</c:v>
                </c:pt>
              </c:numCache>
            </c:numRef>
          </c:val>
        </c:ser>
        <c:ser>
          <c:idx val="197"/>
          <c:order val="197"/>
          <c:invertIfNegative val="0"/>
          <c:val>
            <c:numRef>
              <c:f>Sheet2!$C$202</c:f>
              <c:numCache>
                <c:formatCode>General</c:formatCode>
                <c:ptCount val="1"/>
                <c:pt idx="0">
                  <c:v>200.0</c:v>
                </c:pt>
              </c:numCache>
            </c:numRef>
          </c:val>
        </c:ser>
        <c:ser>
          <c:idx val="198"/>
          <c:order val="198"/>
          <c:invertIfNegative val="0"/>
          <c:val>
            <c:numRef>
              <c:f>Sheet2!$C$203</c:f>
              <c:numCache>
                <c:formatCode>General</c:formatCode>
                <c:ptCount val="1"/>
                <c:pt idx="0">
                  <c:v>200.0</c:v>
                </c:pt>
              </c:numCache>
            </c:numRef>
          </c:val>
        </c:ser>
        <c:ser>
          <c:idx val="199"/>
          <c:order val="199"/>
          <c:invertIfNegative val="0"/>
          <c:val>
            <c:numRef>
              <c:f>Sheet2!$C$204</c:f>
              <c:numCache>
                <c:formatCode>General</c:formatCode>
                <c:ptCount val="1"/>
                <c:pt idx="0">
                  <c:v>200.0</c:v>
                </c:pt>
              </c:numCache>
            </c:numRef>
          </c:val>
        </c:ser>
        <c:ser>
          <c:idx val="200"/>
          <c:order val="200"/>
          <c:invertIfNegative val="0"/>
          <c:val>
            <c:numRef>
              <c:f>Sheet2!$C$205</c:f>
              <c:numCache>
                <c:formatCode>General</c:formatCode>
                <c:ptCount val="1"/>
                <c:pt idx="0">
                  <c:v>200.0</c:v>
                </c:pt>
              </c:numCache>
            </c:numRef>
          </c:val>
        </c:ser>
        <c:ser>
          <c:idx val="201"/>
          <c:order val="201"/>
          <c:invertIfNegative val="0"/>
          <c:val>
            <c:numRef>
              <c:f>Sheet2!$C$206</c:f>
              <c:numCache>
                <c:formatCode>General</c:formatCode>
                <c:ptCount val="1"/>
                <c:pt idx="0">
                  <c:v>200.0</c:v>
                </c:pt>
              </c:numCache>
            </c:numRef>
          </c:val>
        </c:ser>
        <c:ser>
          <c:idx val="202"/>
          <c:order val="202"/>
          <c:invertIfNegative val="0"/>
          <c:val>
            <c:numRef>
              <c:f>Sheet2!$C$207</c:f>
              <c:numCache>
                <c:formatCode>General</c:formatCode>
                <c:ptCount val="1"/>
                <c:pt idx="0">
                  <c:v>200.0</c:v>
                </c:pt>
              </c:numCache>
            </c:numRef>
          </c:val>
        </c:ser>
        <c:ser>
          <c:idx val="203"/>
          <c:order val="203"/>
          <c:invertIfNegative val="0"/>
          <c:val>
            <c:numRef>
              <c:f>Sheet2!$C$208</c:f>
              <c:numCache>
                <c:formatCode>General</c:formatCode>
                <c:ptCount val="1"/>
                <c:pt idx="0">
                  <c:v>200.0</c:v>
                </c:pt>
              </c:numCache>
            </c:numRef>
          </c:val>
        </c:ser>
        <c:ser>
          <c:idx val="204"/>
          <c:order val="204"/>
          <c:invertIfNegative val="0"/>
          <c:val>
            <c:numRef>
              <c:f>Sheet2!$C$209</c:f>
              <c:numCache>
                <c:formatCode>General</c:formatCode>
                <c:ptCount val="1"/>
                <c:pt idx="0">
                  <c:v>200.0</c:v>
                </c:pt>
              </c:numCache>
            </c:numRef>
          </c:val>
        </c:ser>
        <c:ser>
          <c:idx val="205"/>
          <c:order val="205"/>
          <c:invertIfNegative val="0"/>
          <c:val>
            <c:numRef>
              <c:f>Sheet2!$C$210</c:f>
              <c:numCache>
                <c:formatCode>General</c:formatCode>
                <c:ptCount val="1"/>
                <c:pt idx="0">
                  <c:v>200.0</c:v>
                </c:pt>
              </c:numCache>
            </c:numRef>
          </c:val>
        </c:ser>
        <c:ser>
          <c:idx val="206"/>
          <c:order val="206"/>
          <c:invertIfNegative val="0"/>
          <c:val>
            <c:numRef>
              <c:f>Sheet2!$C$211</c:f>
              <c:numCache>
                <c:formatCode>General</c:formatCode>
                <c:ptCount val="1"/>
                <c:pt idx="0">
                  <c:v>200.0</c:v>
                </c:pt>
              </c:numCache>
            </c:numRef>
          </c:val>
        </c:ser>
        <c:ser>
          <c:idx val="207"/>
          <c:order val="207"/>
          <c:invertIfNegative val="0"/>
          <c:val>
            <c:numRef>
              <c:f>Sheet2!$C$212</c:f>
              <c:numCache>
                <c:formatCode>General</c:formatCode>
                <c:ptCount val="1"/>
                <c:pt idx="0">
                  <c:v>200.0</c:v>
                </c:pt>
              </c:numCache>
            </c:numRef>
          </c:val>
        </c:ser>
        <c:ser>
          <c:idx val="208"/>
          <c:order val="208"/>
          <c:invertIfNegative val="0"/>
          <c:val>
            <c:numRef>
              <c:f>Sheet2!$C$213</c:f>
              <c:numCache>
                <c:formatCode>General</c:formatCode>
                <c:ptCount val="1"/>
                <c:pt idx="0">
                  <c:v>200.0</c:v>
                </c:pt>
              </c:numCache>
            </c:numRef>
          </c:val>
        </c:ser>
        <c:ser>
          <c:idx val="209"/>
          <c:order val="209"/>
          <c:invertIfNegative val="0"/>
          <c:val>
            <c:numRef>
              <c:f>Sheet2!$C$214</c:f>
              <c:numCache>
                <c:formatCode>General</c:formatCode>
                <c:ptCount val="1"/>
                <c:pt idx="0">
                  <c:v>200.0</c:v>
                </c:pt>
              </c:numCache>
            </c:numRef>
          </c:val>
        </c:ser>
        <c:ser>
          <c:idx val="210"/>
          <c:order val="210"/>
          <c:invertIfNegative val="0"/>
          <c:val>
            <c:numRef>
              <c:f>Sheet2!$C$215</c:f>
              <c:numCache>
                <c:formatCode>General</c:formatCode>
                <c:ptCount val="1"/>
                <c:pt idx="0">
                  <c:v>200.0</c:v>
                </c:pt>
              </c:numCache>
            </c:numRef>
          </c:val>
        </c:ser>
        <c:ser>
          <c:idx val="211"/>
          <c:order val="211"/>
          <c:invertIfNegative val="0"/>
          <c:val>
            <c:numRef>
              <c:f>Sheet2!$C$216</c:f>
              <c:numCache>
                <c:formatCode>General</c:formatCode>
                <c:ptCount val="1"/>
                <c:pt idx="0">
                  <c:v>200.0</c:v>
                </c:pt>
              </c:numCache>
            </c:numRef>
          </c:val>
        </c:ser>
        <c:ser>
          <c:idx val="212"/>
          <c:order val="212"/>
          <c:invertIfNegative val="0"/>
          <c:val>
            <c:numRef>
              <c:f>Sheet2!$C$217</c:f>
              <c:numCache>
                <c:formatCode>General</c:formatCode>
                <c:ptCount val="1"/>
                <c:pt idx="0">
                  <c:v>200.0</c:v>
                </c:pt>
              </c:numCache>
            </c:numRef>
          </c:val>
        </c:ser>
        <c:ser>
          <c:idx val="213"/>
          <c:order val="213"/>
          <c:invertIfNegative val="0"/>
          <c:val>
            <c:numRef>
              <c:f>Sheet2!$C$218</c:f>
              <c:numCache>
                <c:formatCode>General</c:formatCode>
                <c:ptCount val="1"/>
                <c:pt idx="0">
                  <c:v>200.0</c:v>
                </c:pt>
              </c:numCache>
            </c:numRef>
          </c:val>
        </c:ser>
        <c:ser>
          <c:idx val="214"/>
          <c:order val="214"/>
          <c:invertIfNegative val="0"/>
          <c:val>
            <c:numRef>
              <c:f>Sheet2!$C$219</c:f>
              <c:numCache>
                <c:formatCode>General</c:formatCode>
                <c:ptCount val="1"/>
                <c:pt idx="0">
                  <c:v>200.0</c:v>
                </c:pt>
              </c:numCache>
            </c:numRef>
          </c:val>
        </c:ser>
        <c:ser>
          <c:idx val="215"/>
          <c:order val="215"/>
          <c:invertIfNegative val="0"/>
          <c:val>
            <c:numRef>
              <c:f>Sheet2!$C$220</c:f>
              <c:numCache>
                <c:formatCode>General</c:formatCode>
                <c:ptCount val="1"/>
                <c:pt idx="0">
                  <c:v>200.0</c:v>
                </c:pt>
              </c:numCache>
            </c:numRef>
          </c:val>
        </c:ser>
        <c:ser>
          <c:idx val="216"/>
          <c:order val="216"/>
          <c:invertIfNegative val="0"/>
          <c:val>
            <c:numRef>
              <c:f>Sheet2!$C$221</c:f>
              <c:numCache>
                <c:formatCode>General</c:formatCode>
                <c:ptCount val="1"/>
                <c:pt idx="0">
                  <c:v>200.0</c:v>
                </c:pt>
              </c:numCache>
            </c:numRef>
          </c:val>
        </c:ser>
        <c:ser>
          <c:idx val="217"/>
          <c:order val="217"/>
          <c:invertIfNegative val="0"/>
          <c:val>
            <c:numRef>
              <c:f>Sheet2!$C$222</c:f>
              <c:numCache>
                <c:formatCode>General</c:formatCode>
                <c:ptCount val="1"/>
                <c:pt idx="0">
                  <c:v>200.0</c:v>
                </c:pt>
              </c:numCache>
            </c:numRef>
          </c:val>
        </c:ser>
        <c:ser>
          <c:idx val="218"/>
          <c:order val="218"/>
          <c:invertIfNegative val="0"/>
          <c:val>
            <c:numRef>
              <c:f>Sheet2!$C$223</c:f>
              <c:numCache>
                <c:formatCode>General</c:formatCode>
                <c:ptCount val="1"/>
                <c:pt idx="0">
                  <c:v>200.0</c:v>
                </c:pt>
              </c:numCache>
            </c:numRef>
          </c:val>
        </c:ser>
        <c:ser>
          <c:idx val="219"/>
          <c:order val="219"/>
          <c:invertIfNegative val="0"/>
          <c:val>
            <c:numRef>
              <c:f>Sheet2!$C$224</c:f>
              <c:numCache>
                <c:formatCode>General</c:formatCode>
                <c:ptCount val="1"/>
                <c:pt idx="0">
                  <c:v>200.0</c:v>
                </c:pt>
              </c:numCache>
            </c:numRef>
          </c:val>
        </c:ser>
        <c:ser>
          <c:idx val="220"/>
          <c:order val="220"/>
          <c:invertIfNegative val="0"/>
          <c:val>
            <c:numRef>
              <c:f>Sheet2!$C$225</c:f>
              <c:numCache>
                <c:formatCode>General</c:formatCode>
                <c:ptCount val="1"/>
                <c:pt idx="0">
                  <c:v>200.0</c:v>
                </c:pt>
              </c:numCache>
            </c:numRef>
          </c:val>
        </c:ser>
        <c:ser>
          <c:idx val="221"/>
          <c:order val="221"/>
          <c:invertIfNegative val="0"/>
          <c:val>
            <c:numRef>
              <c:f>Sheet2!$C$226</c:f>
              <c:numCache>
                <c:formatCode>General</c:formatCode>
                <c:ptCount val="1"/>
                <c:pt idx="0">
                  <c:v>200.0</c:v>
                </c:pt>
              </c:numCache>
            </c:numRef>
          </c:val>
        </c:ser>
        <c:ser>
          <c:idx val="222"/>
          <c:order val="222"/>
          <c:invertIfNegative val="0"/>
          <c:val>
            <c:numRef>
              <c:f>Sheet2!$C$227</c:f>
              <c:numCache>
                <c:formatCode>General</c:formatCode>
                <c:ptCount val="1"/>
                <c:pt idx="0">
                  <c:v>200.0</c:v>
                </c:pt>
              </c:numCache>
            </c:numRef>
          </c:val>
        </c:ser>
        <c:ser>
          <c:idx val="223"/>
          <c:order val="223"/>
          <c:invertIfNegative val="0"/>
          <c:val>
            <c:numRef>
              <c:f>Sheet2!$C$228</c:f>
              <c:numCache>
                <c:formatCode>General</c:formatCode>
                <c:ptCount val="1"/>
                <c:pt idx="0">
                  <c:v>200.0</c:v>
                </c:pt>
              </c:numCache>
            </c:numRef>
          </c:val>
        </c:ser>
        <c:ser>
          <c:idx val="224"/>
          <c:order val="224"/>
          <c:invertIfNegative val="0"/>
          <c:val>
            <c:numRef>
              <c:f>Sheet2!$C$229</c:f>
              <c:numCache>
                <c:formatCode>General</c:formatCode>
                <c:ptCount val="1"/>
                <c:pt idx="0">
                  <c:v>200.0</c:v>
                </c:pt>
              </c:numCache>
            </c:numRef>
          </c:val>
        </c:ser>
        <c:ser>
          <c:idx val="225"/>
          <c:order val="225"/>
          <c:invertIfNegative val="0"/>
          <c:val>
            <c:numRef>
              <c:f>Sheet2!$C$230</c:f>
              <c:numCache>
                <c:formatCode>General</c:formatCode>
                <c:ptCount val="1"/>
                <c:pt idx="0">
                  <c:v>200.0</c:v>
                </c:pt>
              </c:numCache>
            </c:numRef>
          </c:val>
        </c:ser>
        <c:ser>
          <c:idx val="226"/>
          <c:order val="226"/>
          <c:invertIfNegative val="0"/>
          <c:val>
            <c:numRef>
              <c:f>Sheet2!$C$231</c:f>
              <c:numCache>
                <c:formatCode>General</c:formatCode>
                <c:ptCount val="1"/>
                <c:pt idx="0">
                  <c:v>200.0</c:v>
                </c:pt>
              </c:numCache>
            </c:numRef>
          </c:val>
        </c:ser>
        <c:ser>
          <c:idx val="227"/>
          <c:order val="227"/>
          <c:invertIfNegative val="0"/>
          <c:val>
            <c:numRef>
              <c:f>Sheet2!$C$232</c:f>
              <c:numCache>
                <c:formatCode>General</c:formatCode>
                <c:ptCount val="1"/>
                <c:pt idx="0">
                  <c:v>200.0</c:v>
                </c:pt>
              </c:numCache>
            </c:numRef>
          </c:val>
        </c:ser>
        <c:ser>
          <c:idx val="228"/>
          <c:order val="228"/>
          <c:invertIfNegative val="0"/>
          <c:val>
            <c:numRef>
              <c:f>Sheet2!$C$233</c:f>
              <c:numCache>
                <c:formatCode>General</c:formatCode>
                <c:ptCount val="1"/>
                <c:pt idx="0">
                  <c:v>200.0</c:v>
                </c:pt>
              </c:numCache>
            </c:numRef>
          </c:val>
        </c:ser>
        <c:ser>
          <c:idx val="229"/>
          <c:order val="229"/>
          <c:invertIfNegative val="0"/>
          <c:val>
            <c:numRef>
              <c:f>Sheet2!$C$234</c:f>
              <c:numCache>
                <c:formatCode>General</c:formatCode>
                <c:ptCount val="1"/>
                <c:pt idx="0">
                  <c:v>200.0</c:v>
                </c:pt>
              </c:numCache>
            </c:numRef>
          </c:val>
        </c:ser>
        <c:ser>
          <c:idx val="230"/>
          <c:order val="230"/>
          <c:invertIfNegative val="0"/>
          <c:val>
            <c:numRef>
              <c:f>Sheet2!$C$235</c:f>
              <c:numCache>
                <c:formatCode>General</c:formatCode>
                <c:ptCount val="1"/>
                <c:pt idx="0">
                  <c:v>200.0</c:v>
                </c:pt>
              </c:numCache>
            </c:numRef>
          </c:val>
        </c:ser>
        <c:ser>
          <c:idx val="231"/>
          <c:order val="231"/>
          <c:invertIfNegative val="0"/>
          <c:val>
            <c:numRef>
              <c:f>Sheet2!$C$236</c:f>
              <c:numCache>
                <c:formatCode>General</c:formatCode>
                <c:ptCount val="1"/>
                <c:pt idx="0">
                  <c:v>200.0</c:v>
                </c:pt>
              </c:numCache>
            </c:numRef>
          </c:val>
        </c:ser>
        <c:ser>
          <c:idx val="232"/>
          <c:order val="232"/>
          <c:invertIfNegative val="0"/>
          <c:val>
            <c:numRef>
              <c:f>Sheet2!$C$237</c:f>
              <c:numCache>
                <c:formatCode>General</c:formatCode>
                <c:ptCount val="1"/>
                <c:pt idx="0">
                  <c:v>200.0</c:v>
                </c:pt>
              </c:numCache>
            </c:numRef>
          </c:val>
        </c:ser>
        <c:ser>
          <c:idx val="233"/>
          <c:order val="233"/>
          <c:invertIfNegative val="0"/>
          <c:val>
            <c:numRef>
              <c:f>Sheet2!$C$238</c:f>
              <c:numCache>
                <c:formatCode>General</c:formatCode>
                <c:ptCount val="1"/>
                <c:pt idx="0">
                  <c:v>200.0</c:v>
                </c:pt>
              </c:numCache>
            </c:numRef>
          </c:val>
        </c:ser>
        <c:ser>
          <c:idx val="234"/>
          <c:order val="234"/>
          <c:invertIfNegative val="0"/>
          <c:val>
            <c:numRef>
              <c:f>Sheet2!$C$239</c:f>
              <c:numCache>
                <c:formatCode>General</c:formatCode>
                <c:ptCount val="1"/>
                <c:pt idx="0">
                  <c:v>200.0</c:v>
                </c:pt>
              </c:numCache>
            </c:numRef>
          </c:val>
        </c:ser>
        <c:ser>
          <c:idx val="235"/>
          <c:order val="235"/>
          <c:invertIfNegative val="0"/>
          <c:val>
            <c:numRef>
              <c:f>Sheet2!$C$240</c:f>
              <c:numCache>
                <c:formatCode>General</c:formatCode>
                <c:ptCount val="1"/>
                <c:pt idx="0">
                  <c:v>200.0</c:v>
                </c:pt>
              </c:numCache>
            </c:numRef>
          </c:val>
        </c:ser>
        <c:ser>
          <c:idx val="236"/>
          <c:order val="236"/>
          <c:invertIfNegative val="0"/>
          <c:val>
            <c:numRef>
              <c:f>Sheet2!$C$241</c:f>
              <c:numCache>
                <c:formatCode>General</c:formatCode>
                <c:ptCount val="1"/>
                <c:pt idx="0">
                  <c:v>200.0</c:v>
                </c:pt>
              </c:numCache>
            </c:numRef>
          </c:val>
        </c:ser>
        <c:ser>
          <c:idx val="237"/>
          <c:order val="237"/>
          <c:invertIfNegative val="0"/>
          <c:val>
            <c:numRef>
              <c:f>Sheet2!$C$242</c:f>
              <c:numCache>
                <c:formatCode>General</c:formatCode>
                <c:ptCount val="1"/>
                <c:pt idx="0">
                  <c:v>200.0</c:v>
                </c:pt>
              </c:numCache>
            </c:numRef>
          </c:val>
        </c:ser>
        <c:ser>
          <c:idx val="238"/>
          <c:order val="238"/>
          <c:invertIfNegative val="0"/>
          <c:val>
            <c:numRef>
              <c:f>Sheet2!$C$243</c:f>
              <c:numCache>
                <c:formatCode>General</c:formatCode>
                <c:ptCount val="1"/>
                <c:pt idx="0">
                  <c:v>200.0</c:v>
                </c:pt>
              </c:numCache>
            </c:numRef>
          </c:val>
        </c:ser>
        <c:ser>
          <c:idx val="239"/>
          <c:order val="239"/>
          <c:invertIfNegative val="0"/>
          <c:val>
            <c:numRef>
              <c:f>Sheet2!$C$244</c:f>
              <c:numCache>
                <c:formatCode>General</c:formatCode>
                <c:ptCount val="1"/>
                <c:pt idx="0">
                  <c:v>200.0</c:v>
                </c:pt>
              </c:numCache>
            </c:numRef>
          </c:val>
        </c:ser>
        <c:ser>
          <c:idx val="240"/>
          <c:order val="240"/>
          <c:invertIfNegative val="0"/>
          <c:val>
            <c:numRef>
              <c:f>Sheet2!$C$245</c:f>
              <c:numCache>
                <c:formatCode>General</c:formatCode>
                <c:ptCount val="1"/>
                <c:pt idx="0">
                  <c:v>200.0</c:v>
                </c:pt>
              </c:numCache>
            </c:numRef>
          </c:val>
        </c:ser>
        <c:ser>
          <c:idx val="241"/>
          <c:order val="241"/>
          <c:invertIfNegative val="0"/>
          <c:val>
            <c:numRef>
              <c:f>Sheet2!$C$246</c:f>
              <c:numCache>
                <c:formatCode>General</c:formatCode>
                <c:ptCount val="1"/>
                <c:pt idx="0">
                  <c:v>200.0</c:v>
                </c:pt>
              </c:numCache>
            </c:numRef>
          </c:val>
        </c:ser>
        <c:ser>
          <c:idx val="242"/>
          <c:order val="242"/>
          <c:invertIfNegative val="0"/>
          <c:val>
            <c:numRef>
              <c:f>Sheet2!$C$247</c:f>
              <c:numCache>
                <c:formatCode>General</c:formatCode>
                <c:ptCount val="1"/>
                <c:pt idx="0">
                  <c:v>200.0</c:v>
                </c:pt>
              </c:numCache>
            </c:numRef>
          </c:val>
        </c:ser>
        <c:ser>
          <c:idx val="243"/>
          <c:order val="243"/>
          <c:invertIfNegative val="0"/>
          <c:val>
            <c:numRef>
              <c:f>Sheet2!$C$248</c:f>
              <c:numCache>
                <c:formatCode>General</c:formatCode>
                <c:ptCount val="1"/>
                <c:pt idx="0">
                  <c:v>200.0</c:v>
                </c:pt>
              </c:numCache>
            </c:numRef>
          </c:val>
        </c:ser>
        <c:ser>
          <c:idx val="244"/>
          <c:order val="244"/>
          <c:invertIfNegative val="0"/>
          <c:val>
            <c:numRef>
              <c:f>Sheet2!$C$249</c:f>
              <c:numCache>
                <c:formatCode>General</c:formatCode>
                <c:ptCount val="1"/>
                <c:pt idx="0">
                  <c:v>200.0</c:v>
                </c:pt>
              </c:numCache>
            </c:numRef>
          </c:val>
        </c:ser>
        <c:ser>
          <c:idx val="245"/>
          <c:order val="245"/>
          <c:invertIfNegative val="0"/>
          <c:val>
            <c:numRef>
              <c:f>Sheet2!$C$250</c:f>
              <c:numCache>
                <c:formatCode>General</c:formatCode>
                <c:ptCount val="1"/>
                <c:pt idx="0">
                  <c:v>200.0</c:v>
                </c:pt>
              </c:numCache>
            </c:numRef>
          </c:val>
        </c:ser>
        <c:ser>
          <c:idx val="246"/>
          <c:order val="246"/>
          <c:invertIfNegative val="0"/>
          <c:val>
            <c:numRef>
              <c:f>Sheet2!$C$251</c:f>
              <c:numCache>
                <c:formatCode>General</c:formatCode>
                <c:ptCount val="1"/>
                <c:pt idx="0">
                  <c:v>200.0</c:v>
                </c:pt>
              </c:numCache>
            </c:numRef>
          </c:val>
        </c:ser>
        <c:ser>
          <c:idx val="247"/>
          <c:order val="247"/>
          <c:invertIfNegative val="0"/>
          <c:val>
            <c:numRef>
              <c:f>Sheet2!$C$252</c:f>
              <c:numCache>
                <c:formatCode>General</c:formatCode>
                <c:ptCount val="1"/>
                <c:pt idx="0">
                  <c:v>200.0</c:v>
                </c:pt>
              </c:numCache>
            </c:numRef>
          </c:val>
        </c:ser>
        <c:ser>
          <c:idx val="248"/>
          <c:order val="248"/>
          <c:invertIfNegative val="0"/>
          <c:val>
            <c:numRef>
              <c:f>Sheet2!$C$253</c:f>
              <c:numCache>
                <c:formatCode>General</c:formatCode>
                <c:ptCount val="1"/>
                <c:pt idx="0">
                  <c:v>200.0</c:v>
                </c:pt>
              </c:numCache>
            </c:numRef>
          </c:val>
        </c:ser>
        <c:dLbls>
          <c:showLegendKey val="0"/>
          <c:showVal val="0"/>
          <c:showCatName val="0"/>
          <c:showSerName val="0"/>
          <c:showPercent val="0"/>
          <c:showBubbleSize val="0"/>
        </c:dLbls>
        <c:gapWidth val="150"/>
        <c:overlap val="100"/>
        <c:axId val="-2011720520"/>
        <c:axId val="-2015863656"/>
      </c:barChart>
      <c:catAx>
        <c:axId val="-2011720520"/>
        <c:scaling>
          <c:orientation val="minMax"/>
        </c:scaling>
        <c:delete val="0"/>
        <c:axPos val="l"/>
        <c:majorTickMark val="out"/>
        <c:minorTickMark val="none"/>
        <c:tickLblPos val="nextTo"/>
        <c:crossAx val="-2015863656"/>
        <c:crosses val="autoZero"/>
        <c:auto val="1"/>
        <c:lblAlgn val="ctr"/>
        <c:lblOffset val="100"/>
        <c:noMultiLvlLbl val="0"/>
      </c:catAx>
      <c:valAx>
        <c:axId val="-2015863656"/>
        <c:scaling>
          <c:orientation val="minMax"/>
          <c:max val="93000.0"/>
          <c:min val="0.0"/>
        </c:scaling>
        <c:delete val="0"/>
        <c:axPos val="b"/>
        <c:majorGridlines/>
        <c:numFmt formatCode="General" sourceLinked="1"/>
        <c:majorTickMark val="out"/>
        <c:minorTickMark val="none"/>
        <c:tickLblPos val="nextTo"/>
        <c:crossAx val="-2011720520"/>
        <c:crosses val="autoZero"/>
        <c:crossBetween val="between"/>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8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C7BF9B-47F3-8546-940C-7D76FE9C8087}" type="datetimeFigureOut">
              <a:rPr lang="en-US" smtClean="0"/>
              <a:t>9/9/17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729432-ADD4-C643-B58E-FA965F319B1D}" type="slidenum">
              <a:rPr lang="en-US" smtClean="0"/>
              <a:t>‹#›</a:t>
            </a:fld>
            <a:endParaRPr lang="en-US"/>
          </a:p>
        </p:txBody>
      </p:sp>
    </p:spTree>
    <p:extLst>
      <p:ext uri="{BB962C8B-B14F-4D97-AF65-F5344CB8AC3E}">
        <p14:creationId xmlns:p14="http://schemas.microsoft.com/office/powerpoint/2010/main" val="12399207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RNA-Seq is a powerful technology for identifying</a:t>
            </a:r>
            <a:r>
              <a:rPr lang="en-US" baseline="0" dirty="0" smtClean="0"/>
              <a:t> genes and profiling gene expression in any living organism.  </a:t>
            </a:r>
          </a:p>
          <a:p>
            <a:r>
              <a:rPr lang="en-US" baseline="0" dirty="0" smtClean="0"/>
              <a:t>----</a:t>
            </a:r>
          </a:p>
          <a:p>
            <a:endParaRPr lang="en-US" baseline="0" dirty="0" smtClean="0"/>
          </a:p>
          <a:p>
            <a:r>
              <a:rPr lang="en-US" baseline="0" dirty="0" smtClean="0"/>
              <a:t>It just requires that you can collect RNA molecules from your sample of interest, convert it to </a:t>
            </a:r>
            <a:r>
              <a:rPr lang="en-US" baseline="0" dirty="0" err="1" smtClean="0"/>
              <a:t>cDNA</a:t>
            </a:r>
            <a:r>
              <a:rPr lang="en-US" baseline="0" dirty="0" smtClean="0"/>
              <a:t>,</a:t>
            </a:r>
          </a:p>
          <a:p>
            <a:r>
              <a:rPr lang="en-US" baseline="0" dirty="0" smtClean="0"/>
              <a:t>---</a:t>
            </a:r>
          </a:p>
          <a:p>
            <a:endParaRPr lang="en-US" baseline="0" dirty="0" smtClean="0"/>
          </a:p>
          <a:p>
            <a:r>
              <a:rPr lang="en-US" baseline="0" dirty="0" smtClean="0"/>
              <a:t> and then perform high throughput sequencing using your favorite next-generation sequencing technology.</a:t>
            </a:r>
          </a:p>
          <a:p>
            <a:endParaRPr lang="en-US" baseline="0" dirty="0" smtClean="0"/>
          </a:p>
          <a:p>
            <a:endParaRPr lang="en-US" baseline="0" dirty="0" smtClean="0"/>
          </a:p>
          <a:p>
            <a:r>
              <a:rPr lang="en-US" baseline="0" dirty="0" smtClean="0"/>
              <a:t># image from:  http://</a:t>
            </a:r>
            <a:r>
              <a:rPr lang="en-US" baseline="0" dirty="0" err="1" smtClean="0"/>
              <a:t>tolweb.org</a:t>
            </a:r>
            <a:r>
              <a:rPr lang="en-US" baseline="0" dirty="0" smtClean="0"/>
              <a:t>/tree/</a:t>
            </a:r>
            <a:r>
              <a:rPr lang="en-US" baseline="0" dirty="0" err="1" smtClean="0"/>
              <a:t>home.pages</a:t>
            </a:r>
            <a:r>
              <a:rPr lang="en-US" baseline="0" dirty="0" smtClean="0"/>
              <a:t>/</a:t>
            </a:r>
            <a:r>
              <a:rPr lang="en-US" baseline="0" dirty="0" err="1" smtClean="0"/>
              <a:t>aboutoverview.html#imguse</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D8086E8-DCC1-3F49-AF4A-9D53C1225A76}" type="slidenum">
              <a:rPr lang="en-US" smtClean="0"/>
              <a:t>1</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strategy requires having a reference genome and involves first aligning reads to the genome using a spliced aligner.  </a:t>
            </a:r>
          </a:p>
          <a:p>
            <a:endParaRPr lang="en-US" baseline="0" dirty="0" smtClean="0"/>
          </a:p>
          <a:p>
            <a:r>
              <a:rPr lang="en-US" baseline="0" dirty="0" smtClean="0"/>
              <a:t>When mapping the RNA-</a:t>
            </a:r>
            <a:r>
              <a:rPr lang="en-US" baseline="0" dirty="0" err="1" smtClean="0"/>
              <a:t>Seq</a:t>
            </a:r>
            <a:r>
              <a:rPr lang="en-US" baseline="0" dirty="0" smtClean="0"/>
              <a:t> reads to the genome, the aligner takes into account that the RNA-</a:t>
            </a:r>
            <a:r>
              <a:rPr lang="en-US" baseline="0" dirty="0" err="1" smtClean="0"/>
              <a:t>Seq</a:t>
            </a:r>
            <a:r>
              <a:rPr lang="en-US" baseline="0" dirty="0" smtClean="0"/>
              <a:t> reads are derived from fully processed transcripts that have undergone intron splicing, and maps the spliced transcript fragments across intervening </a:t>
            </a:r>
            <a:r>
              <a:rPr lang="en-US" baseline="0" dirty="0" err="1" smtClean="0"/>
              <a:t>intronic</a:t>
            </a:r>
            <a:r>
              <a:rPr lang="en-US" baseline="0" dirty="0" smtClean="0"/>
              <a:t> sequences that occur in the genome.  </a:t>
            </a:r>
          </a:p>
          <a:p>
            <a:endParaRPr lang="en-US" baseline="0" dirty="0" smtClean="0"/>
          </a:p>
          <a:p>
            <a:r>
              <a:rPr lang="en-US" baseline="0" dirty="0" smtClean="0"/>
              <a:t>In this view, candidate intron sequences are shown as thin lines separating the mapped read segments.</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Clusters of aligned reads reveal the exon and intron components of transcript structures, and these alignments can be further assembled into transcript isoforms.</a:t>
            </a:r>
          </a:p>
          <a:p>
            <a:endParaRPr lang="en-US" baseline="0" dirty="0" smtClean="0"/>
          </a:p>
          <a:p>
            <a:r>
              <a:rPr lang="en-US" baseline="0" dirty="0" smtClean="0"/>
              <a:t>Whenever there are multiple introns that overlap but have different splice sites, we have evidence of alternative splicing, as those splicing events had to derive from differently processed transcript molecules.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Although there has been much progress in the last two decades towards sequencing and assembling genomes of a wide variety of model and non-model organisms, it is still very often the case that a reference genome is not available for your organism of interest, or that the reference genome that is available is not a perfect match to your sample, which could contain significant variation.</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Instead of reconstructing transcripts using a reference genome, transcripts</a:t>
            </a:r>
            <a:r>
              <a:rPr lang="en-US" baseline="0" dirty="0" smtClean="0"/>
              <a:t> can be reconstructed in a genome-free way in a process termed de novo assembly.</a:t>
            </a:r>
            <a:endParaRPr lang="en-US" dirty="0" smtClean="0"/>
          </a:p>
          <a:p>
            <a:endParaRPr lang="en-US" dirty="0" smtClean="0"/>
          </a:p>
          <a:p>
            <a:r>
              <a:rPr lang="en-US" dirty="0" smtClean="0"/>
              <a:t>Here,</a:t>
            </a:r>
            <a:r>
              <a:rPr lang="en-US" baseline="0" dirty="0" smtClean="0"/>
              <a:t> overlapping sequences between reads are directly leveraged to assemble longer transcript sequences.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even if it’s not a perfect match to your sample, you could align the reconstructed transcripts to that genome to further glean insights into intron and exon structures as well as any sequence variations between your transcriptome and the reference genome.  This can be particularly useful in biomedical applications, as I’ll highlight later on.</a:t>
            </a:r>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Since the advent of RNA-</a:t>
            </a:r>
            <a:r>
              <a:rPr lang="en-US" baseline="0" dirty="0" err="1" smtClean="0"/>
              <a:t>Seq</a:t>
            </a:r>
            <a:r>
              <a:rPr lang="en-US" baseline="0" dirty="0" smtClean="0"/>
              <a:t> about a decade ago, there has been great progress in the development of bioinformatics tools for performing all of these operations, supporting both genome-guided and genome-free transcriptome reconstruction and analysis.</a:t>
            </a:r>
          </a:p>
          <a:p>
            <a:endParaRPr lang="en-US" baseline="0" dirty="0" smtClean="0"/>
          </a:p>
          <a:p>
            <a:r>
              <a:rPr lang="en-US" baseline="0" dirty="0" smtClean="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Both the genome-guided and genome-free transcript reconstruction approaches share some common algorithmic techniques.</a:t>
            </a:r>
          </a:p>
          <a:p>
            <a:r>
              <a:rPr lang="en-US" baseline="0" dirty="0" smtClean="0"/>
              <a:t>----</a:t>
            </a:r>
          </a:p>
          <a:p>
            <a:endParaRPr lang="en-US" baseline="0" dirty="0" smtClean="0"/>
          </a:p>
          <a:p>
            <a:r>
              <a:rPr lang="en-US" baseline="0" dirty="0" smtClean="0"/>
              <a:t>A general features of these algorithms is to encode read sequences, read order, orientation, and overlap information </a:t>
            </a:r>
          </a:p>
          <a:p>
            <a:r>
              <a:rPr lang="en-US" baseline="0" dirty="0" smtClean="0"/>
              <a:t>---</a:t>
            </a:r>
          </a:p>
          <a:p>
            <a:endParaRPr lang="en-US" baseline="0" dirty="0" smtClean="0"/>
          </a:p>
          <a:p>
            <a:r>
              <a:rPr lang="en-US" baseline="0" dirty="0" smtClean="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Full length transcripts are then reconstructed by traversing a directed path in the graph, guided by characteristics of the original reads including mate-pair constraints.</a:t>
            </a:r>
          </a:p>
          <a:p>
            <a:endParaRPr lang="en-US" baseline="0" dirty="0" smtClean="0"/>
          </a:p>
          <a:p>
            <a:r>
              <a:rPr lang="en-US" baseline="0" dirty="0" smtClean="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 the case of genome-guided transcript reconstruction, the reads are</a:t>
            </a:r>
            <a:r>
              <a:rPr lang="en-US" baseline="0" dirty="0" smtClean="0"/>
              <a:t> aligned to the genome instead of being aligning to each other, and so we don’t encounter this scalability problem.  </a:t>
            </a:r>
          </a:p>
          <a:p>
            <a:endParaRPr lang="en-US" baseline="0" dirty="0" smtClean="0"/>
          </a:p>
          <a:p>
            <a:r>
              <a:rPr lang="en-US" baseline="0" dirty="0" smtClean="0"/>
              <a:t>Here, the genome provides a scaffold by which the reads are ordered, oriented, and their overlaps are readily defined according to genomic location.</a:t>
            </a:r>
          </a:p>
          <a:p>
            <a:endParaRPr lang="en-US" baseline="0" dirty="0" smtClean="0"/>
          </a:p>
          <a:p>
            <a:r>
              <a:rPr lang="en-US" dirty="0" smtClean="0"/>
              <a:t>Here’s an</a:t>
            </a:r>
            <a:r>
              <a:rPr lang="en-US" baseline="0" dirty="0" smtClean="0"/>
              <a:t> example of a region of the genome where RNA-</a:t>
            </a:r>
            <a:r>
              <a:rPr lang="en-US" baseline="0" dirty="0" err="1" smtClean="0"/>
              <a:t>Seq</a:t>
            </a:r>
            <a:r>
              <a:rPr lang="en-US" baseline="0" dirty="0" smtClean="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48</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and we see stacks of reads piling up at locations throughout this locus.</a:t>
            </a:r>
          </a:p>
          <a:p>
            <a:endParaRPr lang="en-US" baseline="0" dirty="0" smtClean="0"/>
          </a:p>
          <a:p>
            <a:r>
              <a:rPr lang="en-US" dirty="0" smtClean="0"/>
              <a:t>The piles of alignment segments</a:t>
            </a:r>
            <a:r>
              <a:rPr lang="en-US" baseline="0" dirty="0" smtClean="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49</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10</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dirty="0" smtClean="0"/>
              <a:t>And the large gaps</a:t>
            </a:r>
            <a:r>
              <a:rPr lang="en-US" baseline="0" dirty="0" smtClean="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50</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dirty="0" smtClean="0"/>
              <a:t>In some cases, candidate</a:t>
            </a:r>
            <a:r>
              <a:rPr lang="en-US" baseline="0" dirty="0" smtClean="0"/>
              <a:t> introns are found to overlap but have different end points, and this provides evidence of alternative splicing.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51</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dirty="0" smtClean="0"/>
              <a:t>As</a:t>
            </a:r>
            <a:r>
              <a:rPr lang="en-US" baseline="0" dirty="0" smtClean="0"/>
              <a:t> discussed earlier, in order to assemble transcripts we’re going to encode the RNA-</a:t>
            </a:r>
            <a:r>
              <a:rPr lang="en-US" baseline="0" dirty="0" err="1" smtClean="0"/>
              <a:t>Seq</a:t>
            </a:r>
            <a:r>
              <a:rPr lang="en-US" baseline="0" dirty="0" smtClean="0"/>
              <a:t> data into a directed graph. </a:t>
            </a:r>
          </a:p>
          <a:p>
            <a:endParaRPr lang="en-US" baseline="0" dirty="0" smtClean="0"/>
          </a:p>
          <a:p>
            <a:r>
              <a:rPr lang="en-US" baseline="0" dirty="0" smtClean="0"/>
              <a:t>Based on the RNA-</a:t>
            </a:r>
            <a:r>
              <a:rPr lang="en-US" baseline="0" dirty="0" err="1" smtClean="0"/>
              <a:t>Seq</a:t>
            </a:r>
            <a:r>
              <a:rPr lang="en-US" baseline="0" dirty="0" smtClean="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52</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look carefully, we can find examples of individual reads aligning to</a:t>
            </a:r>
            <a:r>
              <a:rPr lang="en-US" baseline="0" dirty="0" smtClean="0"/>
              <a:t> the genome and providing evidence for multiple introns and exons, and so we know that those introns and exons should be connected in the final transcript reconstructions.</a:t>
            </a:r>
          </a:p>
          <a:p>
            <a:endParaRPr lang="en-US" baseline="0"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t>53</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identify all such unique splice patterns provided by the reads, and start building our graph using the splice patterns as nodes.</a:t>
            </a:r>
            <a:endParaRPr lang="en-US"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54</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 this for all unique splice patterns.  Here, the number of splice patterns is just a small fraction of the total number of aligned reads,</a:t>
            </a:r>
            <a:r>
              <a:rPr lang="en-US" baseline="0" dirty="0" smtClean="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55</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incorporate edges into the graph, drawing an edge between splice patterns that overlap and are compatible, that is to say that they</a:t>
            </a:r>
            <a:r>
              <a:rPr lang="en-US" baseline="0" dirty="0" smtClean="0"/>
              <a:t> could have come from the same transcript isoform.   These are all cases where the splice patterns overlap and if there are introns in the overlapping region, those introns have identical splice sites.</a:t>
            </a:r>
          </a:p>
          <a:p>
            <a:endParaRPr lang="en-US" baseline="0" dirty="0" smtClean="0"/>
          </a:p>
          <a:p>
            <a:r>
              <a:rPr lang="en-US" baseline="0" dirty="0" smtClean="0"/>
              <a:t>For example, these top two alignment patterns overlap and they don’t conflict in their region of overlap.  They could have come from the same transcript isoform, and so we can draw an edge between them.</a:t>
            </a:r>
          </a:p>
          <a:p>
            <a:r>
              <a:rPr lang="en-US" baseline="0" dirty="0" smtClean="0"/>
              <a:t>----</a:t>
            </a:r>
          </a:p>
          <a:p>
            <a:endParaRPr lang="en-US" baseline="0" dirty="0" smtClean="0"/>
          </a:p>
          <a:p>
            <a:r>
              <a:rPr lang="en-US" baseline="0" dirty="0" smtClean="0"/>
              <a:t>Similarly, this splicing pattern demonstrates overlap, and the overlapping introns have identical splice sites, so these are deemed compatible, possibly deriving from the same transcript isoform, and we draw an edge between them.  </a:t>
            </a:r>
          </a:p>
          <a:p>
            <a:r>
              <a:rPr lang="en-US" baseline="0" dirty="0" smtClean="0"/>
              <a:t>----</a:t>
            </a:r>
          </a:p>
          <a:p>
            <a:endParaRPr lang="en-US" baseline="0" dirty="0" smtClean="0"/>
          </a:p>
          <a:p>
            <a:r>
              <a:rPr lang="en-US" baseline="0" dirty="0" smtClean="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56</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those</a:t>
            </a:r>
            <a:r>
              <a:rPr lang="en-US" baseline="0" dirty="0" smtClean="0"/>
              <a:t> splice patterns that overlap but have different introns, and these could not have come from the same transcript, so we cannot draw an edge between them in our graph.</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57</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we’ve completed our graph, we can then traverse paths through the graph to</a:t>
            </a:r>
            <a:r>
              <a:rPr lang="en-US" baseline="0" dirty="0" smtClean="0"/>
              <a:t> reconstruct candidate isoforms.</a:t>
            </a:r>
          </a:p>
          <a:p>
            <a:endParaRPr lang="en-US" baseline="0" dirty="0" smtClean="0"/>
          </a:p>
          <a:p>
            <a:r>
              <a:rPr lang="en-US" baseline="0" dirty="0" smtClean="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58</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tracing</a:t>
            </a:r>
            <a:r>
              <a:rPr lang="en-US" baseline="0" dirty="0" smtClean="0"/>
              <a:t> each path yields a different transcript structure.</a:t>
            </a:r>
          </a:p>
          <a:p>
            <a:endParaRPr lang="en-US" baseline="0" dirty="0" smtClean="0"/>
          </a:p>
          <a:p>
            <a:r>
              <a:rPr lang="en-US" baseline="0" dirty="0" smtClean="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59</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19</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One way to build such a graph is treat each read a</a:t>
            </a:r>
            <a:r>
              <a:rPr lang="en-US" baseline="0" dirty="0" smtClean="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61</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overlap information,</a:t>
            </a:r>
            <a:r>
              <a:rPr lang="en-US" baseline="0" dirty="0" smtClean="0"/>
              <a:t> we would build an overlap graph with reads as nodes and overlaps as edges.</a:t>
            </a:r>
          </a:p>
          <a:p>
            <a:endParaRPr lang="en-US" baseline="0"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t>62</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One could then trace the path of overlap</a:t>
            </a:r>
            <a:r>
              <a:rPr lang="en-US" baseline="0" dirty="0" smtClean="0"/>
              <a:t> extensions to assemble the longer sequence</a:t>
            </a:r>
            <a:endParaRPr lang="en-US" dirty="0" smtClean="0"/>
          </a:p>
          <a:p>
            <a:r>
              <a:rPr lang="en-US" dirty="0" smtClean="0"/>
              <a:t>----</a:t>
            </a:r>
          </a:p>
          <a:p>
            <a:endParaRPr lang="en-US" dirty="0" smtClean="0"/>
          </a:p>
          <a:p>
            <a:r>
              <a:rPr lang="en-US" dirty="0" smtClean="0"/>
              <a:t>If there are minor sequence</a:t>
            </a:r>
            <a:r>
              <a:rPr lang="en-US" baseline="0" dirty="0" smtClean="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63</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can be highly effective, but it simply doesn’t scale well for large data sets such as those generated using RNA-Seq.</a:t>
            </a:r>
          </a:p>
          <a:p>
            <a:endParaRPr lang="en-US" baseline="0" dirty="0" smtClean="0"/>
          </a:p>
          <a:p>
            <a:r>
              <a:rPr lang="en-US" baseline="0" dirty="0" smtClean="0"/>
              <a:t>Building the overlap graph involved aligning and comparing each read to every other read.  If we have ‘n’ reads, then this would involve roughly n^2 number of comparisons.</a:t>
            </a:r>
          </a:p>
          <a:p>
            <a:r>
              <a:rPr lang="en-US" baseline="0" dirty="0" smtClean="0"/>
              <a:t>----</a:t>
            </a:r>
          </a:p>
          <a:p>
            <a:endParaRPr lang="en-US" baseline="0" dirty="0" smtClean="0"/>
          </a:p>
          <a:p>
            <a:r>
              <a:rPr lang="en-US" baseline="0" dirty="0" smtClean="0"/>
              <a:t>If we plot the number of pairwise alignments required as a function of the number of reads, we see that the number of alignments grows exponentially.</a:t>
            </a:r>
          </a:p>
          <a:p>
            <a:r>
              <a:rPr lang="en-US" baseline="0" dirty="0" smtClean="0"/>
              <a:t>----</a:t>
            </a:r>
          </a:p>
          <a:p>
            <a:endParaRPr lang="en-US" baseline="0" dirty="0" smtClean="0"/>
          </a:p>
          <a:p>
            <a:r>
              <a:rPr lang="en-US" baseline="0" dirty="0" smtClean="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smtClean="0"/>
              <a:t>Seq</a:t>
            </a:r>
            <a:r>
              <a:rPr lang="en-US" baseline="0" dirty="0" smtClean="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64</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don’t have a genome to align to, we need to be able to assemble</a:t>
            </a:r>
            <a:r>
              <a:rPr lang="en-US" baseline="0" dirty="0" smtClean="0"/>
              <a:t> the reads directly, but we need a way to avoid doing all pairwise alignments between the reads.</a:t>
            </a:r>
          </a:p>
          <a:p>
            <a:r>
              <a:rPr lang="en-US" baseline="0" dirty="0" smtClean="0"/>
              <a:t>----</a:t>
            </a:r>
          </a:p>
          <a:p>
            <a:endParaRPr lang="en-US" baseline="0" dirty="0" smtClean="0"/>
          </a:p>
          <a:p>
            <a:r>
              <a:rPr lang="en-US" baseline="0" dirty="0" smtClean="0"/>
              <a:t>A popular technique for doing de novo assembly of short reads is to leverage a de </a:t>
            </a:r>
            <a:r>
              <a:rPr lang="en-US" baseline="0" dirty="0" err="1" smtClean="0"/>
              <a:t>Bruijn</a:t>
            </a:r>
            <a:r>
              <a:rPr lang="en-US" baseline="0" dirty="0" smtClean="0"/>
              <a:t> graph data structure.   The de </a:t>
            </a:r>
            <a:r>
              <a:rPr lang="en-US" baseline="0" dirty="0" err="1" smtClean="0"/>
              <a:t>Bruijn</a:t>
            </a:r>
            <a:r>
              <a:rPr lang="en-US" baseline="0" dirty="0" smtClean="0"/>
              <a:t> graph was initially applied to genome assembly and was later adopted for transcriptome assembly.  There are some key differences between assembling genomes and assembling transcriptomes using de </a:t>
            </a:r>
            <a:r>
              <a:rPr lang="en-US" baseline="0" dirty="0" err="1" smtClean="0"/>
              <a:t>Bruijn</a:t>
            </a:r>
            <a:r>
              <a:rPr lang="en-US" baseline="0" dirty="0" smtClean="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65</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de </a:t>
            </a:r>
            <a:r>
              <a:rPr lang="en-US" dirty="0" err="1" smtClean="0"/>
              <a:t>Bruijn</a:t>
            </a:r>
            <a:r>
              <a:rPr lang="en-US" baseline="0" dirty="0" smtClean="0"/>
              <a:t> graph represents connectivity between sequences observed within reads, and the overlaps between reads are apparent by the virtue of having shared substrings.</a:t>
            </a:r>
            <a:endParaRPr lang="en-US" dirty="0" smtClean="0"/>
          </a:p>
          <a:p>
            <a:endParaRPr lang="en-US" dirty="0" smtClean="0"/>
          </a:p>
          <a:p>
            <a:endParaRPr lang="en-US" dirty="0" smtClean="0"/>
          </a:p>
          <a:p>
            <a:r>
              <a:rPr lang="en-US" dirty="0" smtClean="0"/>
              <a:t>The first step in a de </a:t>
            </a:r>
            <a:r>
              <a:rPr lang="en-US" dirty="0" err="1" smtClean="0"/>
              <a:t>Bruijn</a:t>
            </a:r>
            <a:r>
              <a:rPr lang="en-US" baseline="0" dirty="0" smtClean="0"/>
              <a:t> graph-based assembly is to construct the de </a:t>
            </a:r>
            <a:r>
              <a:rPr lang="en-US" baseline="0" dirty="0" err="1" smtClean="0"/>
              <a:t>Bruijn</a:t>
            </a:r>
            <a:r>
              <a:rPr lang="en-US" baseline="0" dirty="0" smtClean="0"/>
              <a:t> graph from the sequence reads.</a:t>
            </a:r>
          </a:p>
          <a:p>
            <a:endParaRPr lang="en-US" baseline="0" dirty="0" smtClean="0"/>
          </a:p>
          <a:p>
            <a:r>
              <a:rPr lang="en-US" baseline="0" dirty="0" smtClean="0"/>
              <a:t>Each read is decomposed into substrings of some specified length k. Each word of length k is called a k-mer.  In this example, k is set to 5, so here each 5-mer is extracted from the read.  </a:t>
            </a:r>
          </a:p>
          <a:p>
            <a:r>
              <a:rPr lang="en-US" baseline="0" dirty="0" smtClean="0"/>
              <a:t>----</a:t>
            </a:r>
          </a:p>
          <a:p>
            <a:endParaRPr lang="en-US" baseline="0" dirty="0" smtClean="0"/>
          </a:p>
          <a:p>
            <a:r>
              <a:rPr lang="en-US" baseline="0" dirty="0" smtClean="0"/>
              <a:t>An ordered list of k-</a:t>
            </a:r>
            <a:r>
              <a:rPr lang="en-US" baseline="0" dirty="0" err="1" smtClean="0"/>
              <a:t>mers</a:t>
            </a:r>
            <a:r>
              <a:rPr lang="en-US" baseline="0" dirty="0" smtClean="0"/>
              <a:t> is generated by scanning a window of length k across the length of the read.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66</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That </a:t>
            </a:r>
            <a:r>
              <a:rPr lang="en-US" baseline="0" dirty="0" err="1" smtClean="0"/>
              <a:t>kmer</a:t>
            </a:r>
            <a:r>
              <a:rPr lang="en-US" baseline="0" dirty="0" smtClean="0"/>
              <a:t> is extracted from the read sequence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67</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and inserted as a node in our de </a:t>
            </a:r>
            <a:r>
              <a:rPr lang="en-US" dirty="0" err="1" smtClean="0"/>
              <a:t>Bruijn</a:t>
            </a:r>
            <a:r>
              <a:rPr lang="en-US" dirty="0" smtClean="0"/>
              <a:t> graph.  </a:t>
            </a:r>
            <a:r>
              <a:rPr lang="en-US" baseline="0" dirty="0" smtClean="0"/>
              <a:t> This graph node now represents this unique </a:t>
            </a:r>
            <a:r>
              <a:rPr lang="en-US" baseline="0" dirty="0" err="1" smtClean="0"/>
              <a:t>kmer</a:t>
            </a:r>
            <a:r>
              <a:rPr lang="en-US" baseline="0" dirty="0" smtClean="0"/>
              <a:t> sequence, and this single node will represent this unique </a:t>
            </a:r>
            <a:r>
              <a:rPr lang="en-US" baseline="0" dirty="0" err="1" smtClean="0"/>
              <a:t>kmer</a:t>
            </a:r>
            <a:r>
              <a:rPr lang="en-US" baseline="0" dirty="0" smtClean="0"/>
              <a:t> for every occurrence of this </a:t>
            </a:r>
            <a:r>
              <a:rPr lang="en-US" baseline="0" dirty="0" err="1" smtClean="0"/>
              <a:t>kmer</a:t>
            </a:r>
            <a:r>
              <a:rPr lang="en-US" baseline="0" dirty="0" smtClean="0"/>
              <a:t> in the entire set of reads. </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68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then shift the window</a:t>
            </a:r>
            <a:r>
              <a:rPr lang="en-US" baseline="0" dirty="0" smtClean="0"/>
              <a:t> over by one base, extract that k-</a:t>
            </a:r>
            <a:r>
              <a:rPr lang="en-US" baseline="0" dirty="0" err="1" smtClean="0"/>
              <a:t>mer</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69</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and insert it as another node in our de </a:t>
            </a:r>
            <a:r>
              <a:rPr lang="en-US" baseline="0" dirty="0" err="1" smtClean="0"/>
              <a:t>Bruijn</a:t>
            </a:r>
            <a:r>
              <a:rPr lang="en-US" baseline="0" dirty="0" smtClean="0"/>
              <a:t> graph.</a:t>
            </a:r>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70</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21</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each pair of neighboring k-</a:t>
            </a:r>
            <a:r>
              <a:rPr lang="en-US" baseline="0" dirty="0" err="1" smtClean="0"/>
              <a:t>mers</a:t>
            </a:r>
            <a:r>
              <a:rPr lang="en-US" baseline="0" dirty="0" smtClean="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71</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 continue to do this for all reads and fully construct our de </a:t>
            </a:r>
            <a:r>
              <a:rPr lang="en-US" baseline="0" dirty="0" err="1" smtClean="0"/>
              <a:t>Bruijn</a:t>
            </a:r>
            <a:r>
              <a:rPr lang="en-US" baseline="0" dirty="0" smtClean="0"/>
              <a:t> graph.</a:t>
            </a:r>
          </a:p>
          <a:p>
            <a:endParaRPr lang="en-US" baseline="0" dirty="0" smtClean="0"/>
          </a:p>
          <a:p>
            <a:endParaRPr lang="en-US" baseline="0" dirty="0" smtClean="0"/>
          </a:p>
          <a:p>
            <a:r>
              <a:rPr lang="en-US" baseline="0" dirty="0" smtClean="0"/>
              <a:t>This de </a:t>
            </a:r>
            <a:r>
              <a:rPr lang="en-US" baseline="0" dirty="0" err="1" smtClean="0"/>
              <a:t>Bruijn</a:t>
            </a:r>
            <a:r>
              <a:rPr lang="en-US" baseline="0" dirty="0" smtClean="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smtClean="0"/>
          </a:p>
          <a:p>
            <a:r>
              <a:rPr lang="en-US" baseline="0" dirty="0" smtClean="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72</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building the graph from all the reads, the graph is typically pruned to remove bubbles and structures that likely stem from sequencing errors, </a:t>
            </a:r>
          </a:p>
          <a:p>
            <a:endParaRPr lang="en-US" baseline="0" dirty="0" smtClean="0"/>
          </a:p>
          <a:p>
            <a:r>
              <a:rPr lang="en-US" baseline="0" dirty="0" smtClean="0"/>
              <a:t>and the graph is further simplified by collapsing those nodes that form linear </a:t>
            </a:r>
            <a:r>
              <a:rPr lang="en-US" baseline="0" dirty="0" err="1" smtClean="0"/>
              <a:t>unbranched</a:t>
            </a:r>
            <a:r>
              <a:rPr lang="en-US" baseline="0" dirty="0" smtClean="0"/>
              <a:t> chains of overlapping k-</a:t>
            </a:r>
            <a:r>
              <a:rPr lang="en-US" baseline="0" dirty="0" err="1" smtClean="0"/>
              <a:t>mers</a:t>
            </a:r>
            <a:r>
              <a:rPr lang="en-US" baseline="0" dirty="0" smtClean="0"/>
              <a:t>.  </a:t>
            </a:r>
          </a:p>
          <a:p>
            <a:r>
              <a:rPr lang="en-US" dirty="0" smtClean="0"/>
              <a:t>--</a:t>
            </a:r>
          </a:p>
          <a:p>
            <a:endParaRPr lang="en-US" dirty="0" smtClean="0"/>
          </a:p>
          <a:p>
            <a:r>
              <a:rPr lang="en-US" dirty="0" smtClean="0"/>
              <a:t>For</a:t>
            </a:r>
            <a:r>
              <a:rPr lang="en-US" baseline="0" dirty="0" smtClean="0"/>
              <a:t> example, this linear chain of </a:t>
            </a:r>
            <a:r>
              <a:rPr lang="en-US" baseline="0" dirty="0" err="1" smtClean="0"/>
              <a:t>kmers</a:t>
            </a:r>
            <a:r>
              <a:rPr lang="en-US" baseline="0" dirty="0" smtClean="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73</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to reconstruct transcripts, we define</a:t>
            </a:r>
            <a:r>
              <a:rPr lang="en-US" baseline="0" dirty="0" smtClean="0"/>
              <a:t> paths in the graph that are supported by the reads, and traverse those paths to reconstruct complete isoform sequences.</a:t>
            </a:r>
            <a:endParaRPr lang="en-US" dirty="0" smtClean="0"/>
          </a:p>
          <a:p>
            <a:endParaRPr lang="en-US" dirty="0" smtClean="0"/>
          </a:p>
          <a:p>
            <a:r>
              <a:rPr lang="en-US" dirty="0" smtClean="0"/>
              <a:t>--</a:t>
            </a:r>
          </a:p>
          <a:p>
            <a:endParaRPr lang="en-US" dirty="0" smtClean="0"/>
          </a:p>
          <a:p>
            <a:r>
              <a:rPr lang="en-US" dirty="0" smtClean="0"/>
              <a:t>In</a:t>
            </a:r>
            <a:r>
              <a:rPr lang="en-US" baseline="0" dirty="0" smtClean="0"/>
              <a:t> this example, there are again four possible paths from the beginning to the end of the graph, each path shown traced by a different color.  </a:t>
            </a:r>
          </a:p>
          <a:p>
            <a:endParaRPr lang="en-US" baseline="0" dirty="0" smtClean="0"/>
          </a:p>
          <a:p>
            <a:r>
              <a:rPr lang="en-US" baseline="0" dirty="0" smtClean="0"/>
              <a:t>By traversing each path, a different transcript sequence is generated.   </a:t>
            </a:r>
          </a:p>
          <a:p>
            <a:endParaRPr lang="en-US" baseline="0" dirty="0" smtClean="0"/>
          </a:p>
          <a:p>
            <a:r>
              <a:rPr lang="en-US" baseline="0" dirty="0" smtClean="0"/>
              <a:t>--</a:t>
            </a:r>
          </a:p>
          <a:p>
            <a:endParaRPr lang="en-US" baseline="0" dirty="0" smtClean="0"/>
          </a:p>
          <a:p>
            <a:r>
              <a:rPr lang="en-US" baseline="0" dirty="0" smtClean="0"/>
              <a:t>Again, there are many different algorithms and techniques for defining best paths within this graph, and ideally the best paths reported are those that are best supported by the RNA-</a:t>
            </a:r>
            <a:r>
              <a:rPr lang="en-US" baseline="0" dirty="0" err="1" smtClean="0"/>
              <a:t>Seq</a:t>
            </a:r>
            <a:r>
              <a:rPr lang="en-US" baseline="0" dirty="0" smtClean="0"/>
              <a:t> data, taking into account the paths supported by individual read sequences and any mate-pairing information that may be available.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74</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genome and transcriptome</a:t>
            </a:r>
            <a:r>
              <a:rPr lang="en-US" baseline="0" dirty="0" smtClean="0"/>
              <a:t> assemblers make use of de </a:t>
            </a:r>
            <a:r>
              <a:rPr lang="en-US" baseline="0" dirty="0" err="1" smtClean="0"/>
              <a:t>Bruijn</a:t>
            </a:r>
            <a:r>
              <a:rPr lang="en-US" baseline="0" dirty="0" smtClean="0"/>
              <a:t> graphs for assembly, but they are tuned to assemble reads according to very different expected characteristics.   This is why you wouldn’t want to leverage a genome assembler for </a:t>
            </a:r>
            <a:r>
              <a:rPr lang="en-US" baseline="0" dirty="0" err="1" smtClean="0"/>
              <a:t>transcriptome</a:t>
            </a:r>
            <a:r>
              <a:rPr lang="en-US" baseline="0" dirty="0" smtClean="0"/>
              <a:t> assembly and vice-versa, since each method is highly specialized.</a:t>
            </a:r>
            <a:endParaRPr lang="en-US" dirty="0" smtClean="0"/>
          </a:p>
          <a:p>
            <a:endParaRPr lang="en-US" dirty="0" smtClean="0"/>
          </a:p>
          <a:p>
            <a:endParaRPr lang="en-US" baseline="0" dirty="0" smtClean="0"/>
          </a:p>
          <a:p>
            <a:r>
              <a:rPr lang="en-US" dirty="0" smtClean="0"/>
              <a:t>Some of the key differences between</a:t>
            </a:r>
            <a:r>
              <a:rPr lang="en-US" baseline="0" dirty="0" smtClean="0"/>
              <a:t> what’s expected by</a:t>
            </a:r>
            <a:r>
              <a:rPr lang="en-US" dirty="0" smtClean="0"/>
              <a:t> genome and transcriptome</a:t>
            </a:r>
            <a:r>
              <a:rPr lang="en-US" baseline="0" dirty="0" smtClean="0"/>
              <a:t> assemblers include the following:</a:t>
            </a:r>
          </a:p>
          <a:p>
            <a:endParaRPr lang="en-US" baseline="0" dirty="0" smtClean="0"/>
          </a:p>
          <a:p>
            <a:r>
              <a:rPr lang="en-US" baseline="0" dirty="0" smtClean="0"/>
              <a:t>--</a:t>
            </a:r>
          </a:p>
          <a:p>
            <a:endParaRPr lang="en-US" baseline="0" dirty="0" smtClean="0"/>
          </a:p>
          <a:p>
            <a:r>
              <a:rPr lang="en-US" dirty="0" smtClean="0"/>
              <a:t>Genome assemblers expect</a:t>
            </a:r>
            <a:r>
              <a:rPr lang="en-US" baseline="0" dirty="0" smtClean="0"/>
              <a:t> that read coverage is going to be rather uniform and will often discard sequences that occur at high coverage as repetitive sequences.  In contrast, transcriptome assembly needs to consider a wide range of coverage levels spanning several orders of magnitude since sequences with high coverage are more likely to represent highly expressed transcripts instead of repeats.</a:t>
            </a:r>
          </a:p>
          <a:p>
            <a:endParaRPr lang="en-US" baseline="0" dirty="0" smtClean="0"/>
          </a:p>
          <a:p>
            <a:r>
              <a:rPr lang="en-US" baseline="0" dirty="0" smtClean="0"/>
              <a:t>--</a:t>
            </a:r>
          </a:p>
          <a:p>
            <a:endParaRPr lang="en-US" baseline="0" dirty="0" smtClean="0"/>
          </a:p>
          <a:p>
            <a:r>
              <a:rPr lang="en-US" baseline="0" dirty="0" smtClean="0"/>
              <a:t>Genome assemblers typically aim to generate a single </a:t>
            </a:r>
            <a:r>
              <a:rPr lang="en-US" baseline="0" dirty="0" err="1" smtClean="0"/>
              <a:t>contig</a:t>
            </a:r>
            <a:r>
              <a:rPr lang="en-US" baseline="0" dirty="0" smtClean="0"/>
              <a:t> per locus.  In transcriptome assembly, it’s understood that single genes can generate many alternatively spliced transcripts, and multiple </a:t>
            </a:r>
            <a:r>
              <a:rPr lang="en-US" baseline="0" dirty="0" err="1" smtClean="0"/>
              <a:t>contigs</a:t>
            </a:r>
            <a:r>
              <a:rPr lang="en-US" baseline="0" dirty="0" smtClean="0"/>
              <a:t> are reported per locus where evidence of transcript complexity exists.</a:t>
            </a:r>
          </a:p>
          <a:p>
            <a:endParaRPr lang="en-US" baseline="0" dirty="0" smtClean="0"/>
          </a:p>
          <a:p>
            <a:r>
              <a:rPr lang="en-US" baseline="0" dirty="0" smtClean="0"/>
              <a:t>--</a:t>
            </a:r>
          </a:p>
          <a:p>
            <a:endParaRPr lang="en-US" baseline="0" dirty="0" smtClean="0"/>
          </a:p>
          <a:p>
            <a:r>
              <a:rPr lang="en-US" baseline="0" dirty="0" smtClean="0"/>
              <a:t>Genome assemblers aim to produce small numbers of very long </a:t>
            </a:r>
            <a:r>
              <a:rPr lang="en-US" baseline="0" dirty="0" err="1" smtClean="0"/>
              <a:t>contig</a:t>
            </a:r>
            <a:r>
              <a:rPr lang="en-US" baseline="0" dirty="0" smtClean="0"/>
              <a:t>, ideally reconstructing entire </a:t>
            </a:r>
            <a:r>
              <a:rPr lang="en-US" baseline="0" dirty="0" err="1" smtClean="0"/>
              <a:t>megabase</a:t>
            </a:r>
            <a:r>
              <a:rPr lang="en-US" baseline="0" dirty="0" smtClean="0"/>
              <a:t>-sized chromosomes where possible.  Transcriptome assemblers are generally tasked with assembling many thousands of separate transcripts, on the order of thousands of bases in length.</a:t>
            </a:r>
          </a:p>
          <a:p>
            <a:endParaRPr lang="en-US" baseline="0" dirty="0" smtClean="0"/>
          </a:p>
          <a:p>
            <a:r>
              <a:rPr lang="en-US" baseline="0" dirty="0" smtClean="0"/>
              <a:t>--</a:t>
            </a:r>
          </a:p>
          <a:p>
            <a:endParaRPr lang="en-US" baseline="0" dirty="0" smtClean="0"/>
          </a:p>
          <a:p>
            <a:r>
              <a:rPr lang="en-US" baseline="0" dirty="0" smtClean="0"/>
              <a:t>Finally, in genome assembly, reads are assumed to be derived from either strand of the double-stranded DNA molecule.  Conventional RNA-</a:t>
            </a:r>
            <a:r>
              <a:rPr lang="en-US" baseline="0" dirty="0" err="1" smtClean="0"/>
              <a:t>Seq</a:t>
            </a:r>
            <a:r>
              <a:rPr lang="en-US" baseline="0" dirty="0" smtClean="0"/>
              <a:t> offers the option of generating strand-specific data, and Transcriptome assemblers need to consider strand-specific data in order to assemble sense and antisense transcripts separately.</a:t>
            </a:r>
          </a:p>
          <a:p>
            <a:endParaRPr lang="en-US" baseline="0"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75</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significant difference between Trinity</a:t>
            </a:r>
            <a:r>
              <a:rPr lang="en-US" baseline="0" dirty="0" smtClean="0"/>
              <a:t> as compared to all other assemblers is how it goes about building the graphs.</a:t>
            </a:r>
          </a:p>
          <a:p>
            <a:endParaRPr lang="en-US" baseline="0" dirty="0" smtClean="0"/>
          </a:p>
          <a:p>
            <a:r>
              <a:rPr lang="en-US" baseline="0" dirty="0" smtClean="0"/>
              <a:t>Genome assemblers (and other </a:t>
            </a:r>
            <a:r>
              <a:rPr lang="en-US" baseline="0" dirty="0" err="1" smtClean="0"/>
              <a:t>transcriptome</a:t>
            </a:r>
            <a:r>
              <a:rPr lang="en-US" baseline="0" dirty="0" smtClean="0"/>
              <a:t> assemblers that are built on top of genome assemblers) typically build single large graphs.</a:t>
            </a:r>
          </a:p>
          <a:p>
            <a:endParaRPr lang="en-US" baseline="0" dirty="0" smtClean="0"/>
          </a:p>
          <a:p>
            <a:r>
              <a:rPr lang="en-US" baseline="0" dirty="0" smtClean="0"/>
              <a:t>Trinity instead tries to partition the data into many thousands of small graphs, ideally one graph per expressed gene.  This is possible because most expressed transcripts tend to be non-overlapping. </a:t>
            </a:r>
          </a:p>
          <a:p>
            <a:endParaRPr lang="en-US" baseline="0" dirty="0" smtClean="0"/>
          </a:p>
          <a:p>
            <a:r>
              <a:rPr lang="en-US" baseline="0" dirty="0" smtClean="0"/>
              <a:t>Having many small graphs lends itself to massive parallel processing, which is an added computational benefit.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76</a:t>
            </a:fld>
            <a:endParaRPr lang="en-US"/>
          </a:p>
        </p:txBody>
      </p:sp>
    </p:spTree>
    <p:extLst>
      <p:ext uri="{BB962C8B-B14F-4D97-AF65-F5344CB8AC3E}">
        <p14:creationId xmlns:p14="http://schemas.microsoft.com/office/powerpoint/2010/main" val="41732613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Here’s a high-level overview of the whole Trinity assembly algorithm.</a:t>
            </a:r>
          </a:p>
          <a:p>
            <a:endParaRPr lang="en-US" baseline="0" dirty="0" smtClean="0"/>
          </a:p>
          <a:p>
            <a:r>
              <a:rPr lang="en-US" baseline="0" dirty="0" smtClean="0"/>
              <a:t>We call it Trinity because it involves three major steps that we’ve built into three separate software modules.</a:t>
            </a:r>
          </a:p>
          <a:p>
            <a:endParaRPr lang="en-US" baseline="0" dirty="0" smtClean="0"/>
          </a:p>
          <a:p>
            <a:r>
              <a:rPr lang="en-US" baseline="0" dirty="0" smtClean="0"/>
              <a:t>It starts with Inchworm, which first assembles the RNA-</a:t>
            </a:r>
            <a:r>
              <a:rPr lang="en-US" baseline="0" dirty="0" err="1" smtClean="0"/>
              <a:t>Seq</a:t>
            </a:r>
            <a:r>
              <a:rPr lang="en-US" baseline="0" dirty="0" smtClean="0"/>
              <a:t> data into linear </a:t>
            </a:r>
            <a:r>
              <a:rPr lang="en-US" baseline="0" dirty="0" err="1" smtClean="0"/>
              <a:t>contigs</a:t>
            </a:r>
            <a:r>
              <a:rPr lang="en-US" baseline="0" dirty="0" smtClean="0"/>
              <a:t>.  </a:t>
            </a:r>
          </a:p>
          <a:p>
            <a:endParaRPr lang="en-US" baseline="0" dirty="0" smtClean="0"/>
          </a:p>
          <a:p>
            <a:r>
              <a:rPr lang="en-US" baseline="0" dirty="0" smtClean="0"/>
              <a:t>Then, Chrysalis groups </a:t>
            </a:r>
            <a:r>
              <a:rPr lang="en-US" baseline="0" dirty="0" err="1" smtClean="0"/>
              <a:t>contigs</a:t>
            </a:r>
            <a:r>
              <a:rPr lang="en-US" baseline="0" dirty="0" smtClean="0"/>
              <a:t> that are related due to alternative splicing or gene duplication and constructs de </a:t>
            </a:r>
            <a:r>
              <a:rPr lang="en-US" baseline="0" dirty="0" err="1" smtClean="0"/>
              <a:t>bruijn</a:t>
            </a:r>
            <a:r>
              <a:rPr lang="en-US" baseline="0" dirty="0" smtClean="0"/>
              <a:t> graphs.</a:t>
            </a:r>
          </a:p>
          <a:p>
            <a:endParaRPr lang="en-US" baseline="0" dirty="0" smtClean="0"/>
          </a:p>
          <a:p>
            <a:r>
              <a:rPr lang="en-US" baseline="0" dirty="0" smtClean="0"/>
              <a:t>Finally, Butterfly examines reads in the context of the de </a:t>
            </a:r>
            <a:r>
              <a:rPr lang="en-US" baseline="0" dirty="0" err="1" smtClean="0"/>
              <a:t>bruijn</a:t>
            </a:r>
            <a:r>
              <a:rPr lang="en-US" baseline="0" dirty="0" smtClean="0"/>
              <a:t> graphs, and reports the final full-length transcripts and isoforms of transcripts.</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77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inchworm algorithm</a:t>
            </a:r>
            <a:r>
              <a:rPr lang="en-US" baseline="0" dirty="0" smtClean="0"/>
              <a:t> is quite simple.</a:t>
            </a:r>
            <a:endParaRPr lang="en-US" dirty="0" smtClean="0"/>
          </a:p>
          <a:p>
            <a:endParaRPr lang="en-US" dirty="0" smtClean="0"/>
          </a:p>
          <a:p>
            <a:r>
              <a:rPr lang="en-US" dirty="0" smtClean="0"/>
              <a:t>It first decomposes reads into</a:t>
            </a:r>
            <a:r>
              <a:rPr lang="en-US" baseline="0" dirty="0" smtClean="0"/>
              <a:t> a catalog of</a:t>
            </a:r>
            <a:r>
              <a:rPr lang="en-US" dirty="0" smtClean="0"/>
              <a:t> overlapping </a:t>
            </a:r>
            <a:r>
              <a:rPr lang="en-US" dirty="0" err="1" smtClean="0"/>
              <a:t>Kmers</a:t>
            </a:r>
            <a:r>
              <a:rPr lang="en-US" dirty="0" smtClean="0"/>
              <a:t>, </a:t>
            </a:r>
          </a:p>
          <a:p>
            <a:r>
              <a:rPr lang="en-US" dirty="0" smtClean="0"/>
              <a:t>----</a:t>
            </a:r>
          </a:p>
          <a:p>
            <a:r>
              <a:rPr lang="en-US" dirty="0" smtClean="0"/>
              <a:t>and</a:t>
            </a:r>
            <a:r>
              <a:rPr lang="en-US" baseline="0" dirty="0" smtClean="0"/>
              <a:t> builds a </a:t>
            </a:r>
            <a:r>
              <a:rPr lang="en-US" baseline="0" dirty="0" err="1" smtClean="0"/>
              <a:t>hashtable</a:t>
            </a:r>
            <a:r>
              <a:rPr lang="en-US" baseline="0" dirty="0" smtClean="0"/>
              <a:t> containing the </a:t>
            </a:r>
            <a:r>
              <a:rPr lang="en-US" baseline="0" dirty="0" err="1" smtClean="0"/>
              <a:t>kmers</a:t>
            </a:r>
            <a:r>
              <a:rPr lang="en-US" baseline="0" dirty="0" smtClean="0"/>
              <a:t> and the count of the number of times that </a:t>
            </a:r>
            <a:r>
              <a:rPr lang="en-US" baseline="0" dirty="0" err="1" smtClean="0"/>
              <a:t>kmer</a:t>
            </a:r>
            <a:r>
              <a:rPr lang="en-US" baseline="0" dirty="0" smtClean="0"/>
              <a:t> is found in all the reads.</a:t>
            </a:r>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78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single most abundant </a:t>
            </a:r>
            <a:r>
              <a:rPr lang="en-US" baseline="0" dirty="0" err="1" smtClean="0"/>
              <a:t>kmer</a:t>
            </a:r>
            <a:r>
              <a:rPr lang="en-US" baseline="0" dirty="0" smtClean="0"/>
              <a:t> with reasonable sequence complexity is identified as a seed </a:t>
            </a:r>
            <a:r>
              <a:rPr lang="en-US" baseline="0" dirty="0" err="1" smtClean="0"/>
              <a:t>kmer</a:t>
            </a:r>
            <a:r>
              <a:rPr lang="en-US" baseline="0" dirty="0" smtClean="0"/>
              <a:t>.</a:t>
            </a:r>
          </a:p>
        </p:txBody>
      </p:sp>
      <p:sp>
        <p:nvSpPr>
          <p:cNvPr id="4" name="Slide Number Placeholder 3"/>
          <p:cNvSpPr>
            <a:spLocks noGrp="1"/>
          </p:cNvSpPr>
          <p:nvPr>
            <p:ph type="sldNum" sz="quarter" idx="10"/>
          </p:nvPr>
        </p:nvSpPr>
        <p:spPr/>
        <p:txBody>
          <a:bodyPr/>
          <a:lstStyle/>
          <a:p>
            <a:fld id="{4D49624B-E3E1-654D-8046-77FC332AB0C9}" type="slidenum">
              <a:rPr lang="en-US" smtClean="0"/>
              <a:pPr/>
              <a:t>79</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seed </a:t>
            </a:r>
            <a:r>
              <a:rPr lang="en-US" baseline="0" dirty="0" err="1" smtClean="0"/>
              <a:t>kmer</a:t>
            </a:r>
            <a:r>
              <a:rPr lang="en-US" baseline="0" dirty="0" smtClean="0"/>
              <a:t> is then extended at the 3’ end guided by the coverage of overlapping </a:t>
            </a:r>
            <a:r>
              <a:rPr lang="en-US" baseline="0" dirty="0" err="1" smtClean="0"/>
              <a:t>kmers</a:t>
            </a:r>
            <a:r>
              <a:rPr lang="en-US" baseline="0" dirty="0" smtClean="0"/>
              <a:t>.  </a:t>
            </a:r>
          </a:p>
          <a:p>
            <a:endParaRPr lang="en-US" baseline="0" dirty="0" smtClean="0"/>
          </a:p>
          <a:p>
            <a:r>
              <a:rPr lang="en-US" baseline="0" dirty="0" smtClean="0"/>
              <a:t>For each extension, there are four possible </a:t>
            </a:r>
            <a:r>
              <a:rPr lang="en-US" baseline="0" dirty="0" err="1" smtClean="0"/>
              <a:t>kmers</a:t>
            </a:r>
            <a:r>
              <a:rPr lang="en-US" baseline="0" dirty="0" smtClean="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22</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Each of the </a:t>
            </a:r>
            <a:r>
              <a:rPr lang="en-US" baseline="0" dirty="0" smtClean="0"/>
              <a:t>possible overlapping </a:t>
            </a:r>
            <a:r>
              <a:rPr lang="en-US" baseline="0" dirty="0" err="1" smtClean="0"/>
              <a:t>kmers</a:t>
            </a:r>
            <a:r>
              <a:rPr lang="en-US" baseline="0" dirty="0" smtClean="0"/>
              <a:t> is looked up in the </a:t>
            </a:r>
            <a:r>
              <a:rPr lang="en-US" baseline="0" dirty="0" err="1" smtClean="0"/>
              <a:t>kmer</a:t>
            </a:r>
            <a:r>
              <a:rPr lang="en-US" baseline="0" dirty="0" smtClean="0"/>
              <a:t> catalog to determine their frequency within the reads.</a:t>
            </a:r>
          </a:p>
          <a:p>
            <a:endParaRPr lang="en-US" baseline="0" dirty="0" smtClean="0"/>
          </a:p>
          <a:p>
            <a:r>
              <a:rPr lang="en-US" baseline="0" dirty="0" smtClean="0"/>
              <a:t>In this toy example, the </a:t>
            </a:r>
            <a:r>
              <a:rPr lang="en-US" baseline="0" dirty="0" err="1" smtClean="0"/>
              <a:t>kmer</a:t>
            </a:r>
            <a:r>
              <a:rPr lang="en-US" baseline="0" dirty="0" smtClean="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81</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82</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t>
            </a:r>
            <a:r>
              <a:rPr lang="en-US" baseline="0" dirty="0" err="1" smtClean="0"/>
              <a:t>kmer</a:t>
            </a:r>
            <a:r>
              <a:rPr lang="en-US" baseline="0" dirty="0" smtClean="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83</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the </a:t>
            </a:r>
            <a:r>
              <a:rPr lang="en-US" dirty="0" err="1" smtClean="0"/>
              <a:t>kmer</a:t>
            </a:r>
            <a:r>
              <a:rPr lang="en-US" dirty="0" smtClean="0"/>
              <a:t> ending with ‘C’ is found 4</a:t>
            </a:r>
            <a:r>
              <a:rPr lang="en-US" baseline="0" dirty="0" smtClean="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84</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we have a tie.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85</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we</a:t>
            </a:r>
            <a:r>
              <a:rPr lang="en-US" baseline="0" dirty="0" smtClean="0"/>
              <a:t> encounter a tie, we </a:t>
            </a:r>
            <a:r>
              <a:rPr lang="en-US" dirty="0" smtClean="0"/>
              <a:t>explore the</a:t>
            </a:r>
            <a:r>
              <a:rPr lang="en-US" baseline="0" dirty="0" smtClean="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86</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the extension</a:t>
            </a:r>
            <a:r>
              <a:rPr lang="en-US" baseline="0" dirty="0" smtClean="0"/>
              <a:t> of two overlapping </a:t>
            </a:r>
            <a:r>
              <a:rPr lang="en-US" baseline="0" dirty="0" err="1" smtClean="0"/>
              <a:t>kmers</a:t>
            </a:r>
            <a:r>
              <a:rPr lang="en-US" baseline="0" dirty="0" smtClean="0"/>
              <a:t> ending with an ‘A’ provides the highest cumulative coverage, and so the other paths are ignored.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87</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Extensions</a:t>
            </a:r>
            <a:r>
              <a:rPr lang="en-US" baseline="0" dirty="0" smtClean="0"/>
              <a:t> continue to occur in this way until there are no more </a:t>
            </a:r>
            <a:r>
              <a:rPr lang="en-US" baseline="0" dirty="0" err="1" smtClean="0"/>
              <a:t>kmers</a:t>
            </a:r>
            <a:r>
              <a:rPr lang="en-US" baseline="0" dirty="0" smtClean="0"/>
              <a:t> that provide for an extension.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88</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a:t>
            </a:r>
            <a:r>
              <a:rPr lang="en-US" baseline="0" dirty="0" smtClean="0"/>
              <a:t> we extend from right to left in the same manner, following the path of greatest coverage.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89</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Once the extension completes, the assembled </a:t>
            </a:r>
            <a:r>
              <a:rPr lang="en-US" dirty="0" err="1" smtClean="0"/>
              <a:t>contig</a:t>
            </a:r>
            <a:r>
              <a:rPr lang="en-US" dirty="0" smtClean="0"/>
              <a:t> is reported.</a:t>
            </a:r>
          </a:p>
          <a:p>
            <a:endParaRPr lang="en-US" dirty="0" smtClean="0"/>
          </a:p>
          <a:p>
            <a:r>
              <a:rPr lang="en-US" dirty="0" smtClean="0"/>
              <a:t>--transition—</a:t>
            </a:r>
          </a:p>
          <a:p>
            <a:endParaRPr lang="en-US" dirty="0" smtClean="0"/>
          </a:p>
          <a:p>
            <a:r>
              <a:rPr lang="en-US" dirty="0" smtClean="0"/>
              <a:t>The </a:t>
            </a:r>
            <a:r>
              <a:rPr lang="en-US" dirty="0" err="1" smtClean="0"/>
              <a:t>kmers</a:t>
            </a:r>
            <a:r>
              <a:rPr lang="en-US" dirty="0" smtClean="0"/>
              <a:t> found in the </a:t>
            </a:r>
            <a:r>
              <a:rPr lang="en-US" dirty="0" err="1" smtClean="0"/>
              <a:t>contig</a:t>
            </a:r>
            <a:r>
              <a:rPr lang="en-US" dirty="0" smtClean="0"/>
              <a:t> are removed</a:t>
            </a:r>
            <a:r>
              <a:rPr lang="en-US" baseline="0" dirty="0" smtClean="0"/>
              <a:t> from the </a:t>
            </a:r>
            <a:r>
              <a:rPr lang="en-US" baseline="0" dirty="0" err="1" smtClean="0"/>
              <a:t>kmer</a:t>
            </a:r>
            <a:r>
              <a:rPr lang="en-US" baseline="0" dirty="0" smtClean="0"/>
              <a:t> catalog, and the entire process is repeated starting from a new seed.  The Inchworm assembly ends when the entire k-</a:t>
            </a:r>
            <a:r>
              <a:rPr lang="en-US" baseline="0" dirty="0" err="1" smtClean="0"/>
              <a:t>mer</a:t>
            </a:r>
            <a:r>
              <a:rPr lang="en-US" baseline="0" dirty="0" smtClean="0"/>
              <a:t> catalog has been depleted.</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90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23</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Inchworm alone performs</a:t>
            </a:r>
            <a:r>
              <a:rPr lang="en-US" baseline="0" dirty="0" smtClean="0"/>
              <a:t> well at reconstructing full-length transcripts, but i</a:t>
            </a:r>
            <a:r>
              <a:rPr lang="en-US" dirty="0" smtClean="0"/>
              <a:t>n the case of alternative</a:t>
            </a:r>
            <a:r>
              <a:rPr lang="en-US" baseline="0" dirty="0" smtClean="0"/>
              <a:t> splicing, inchworm alone is unable to reconstruct full-length transcripts for each of the isoforms.</a:t>
            </a:r>
          </a:p>
          <a:p>
            <a:endParaRPr lang="en-US" baseline="0" dirty="0" smtClean="0"/>
          </a:p>
          <a:p>
            <a:r>
              <a:rPr lang="en-US" baseline="0" dirty="0" smtClean="0"/>
              <a:t>This is because it assembles </a:t>
            </a:r>
            <a:r>
              <a:rPr lang="en-US" baseline="0" dirty="0" err="1" smtClean="0"/>
              <a:t>contigs</a:t>
            </a:r>
            <a:r>
              <a:rPr lang="en-US" baseline="0" dirty="0" smtClean="0"/>
              <a:t> from unique </a:t>
            </a:r>
            <a:r>
              <a:rPr lang="en-US" baseline="0" dirty="0" err="1" smtClean="0"/>
              <a:t>kmers</a:t>
            </a:r>
            <a:r>
              <a:rPr lang="en-US" baseline="0" dirty="0" smtClean="0"/>
              <a:t> and the sequences shared between isoforms can be reported in only one Inchworm </a:t>
            </a:r>
            <a:r>
              <a:rPr lang="en-US" baseline="0" dirty="0" err="1" smtClean="0"/>
              <a:t>contig</a:t>
            </a:r>
            <a:r>
              <a:rPr lang="en-US" baseline="0" dirty="0" smtClean="0"/>
              <a:t>.</a:t>
            </a:r>
          </a:p>
          <a:p>
            <a:endParaRPr lang="en-US" baseline="0" dirty="0" smtClean="0"/>
          </a:p>
          <a:p>
            <a:r>
              <a:rPr lang="en-US" baseline="0" dirty="0" smtClean="0"/>
              <a:t>For example, here are two expressed isoforms which share the orange and green sequence regions in common, and Isoform A has a stretch of unique sequence shown in yellow, such as coming from an exon skipped in isoform B.</a:t>
            </a:r>
          </a:p>
          <a:p>
            <a:endParaRPr lang="en-US" baseline="0" dirty="0" smtClean="0"/>
          </a:p>
          <a:p>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91</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can be represented graphically like so.   Based on the read support, we find that Isoform B is highly expressed as compared to Isoform A, and we indicate that in the graph by the thicker edge.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92</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When Inchworm greedily assembles k-</a:t>
            </a:r>
            <a:r>
              <a:rPr lang="en-US" baseline="0" dirty="0" err="1" smtClean="0"/>
              <a:t>mers</a:t>
            </a:r>
            <a:r>
              <a:rPr lang="en-US" baseline="0" dirty="0" smtClean="0"/>
              <a:t>,  it will often report the more highly expressed isoform as a single full-length </a:t>
            </a:r>
            <a:r>
              <a:rPr lang="en-US" baseline="0" dirty="0" err="1" smtClean="0"/>
              <a:t>contig</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93</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only the unique regions of alternatively spliced isoforms are reported as separate </a:t>
            </a:r>
            <a:r>
              <a:rPr lang="en-US" baseline="0" dirty="0" err="1" smtClean="0"/>
              <a:t>contigs</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Again, these </a:t>
            </a:r>
            <a:r>
              <a:rPr lang="en-US" baseline="0" dirty="0" err="1" smtClean="0"/>
              <a:t>contigs</a:t>
            </a:r>
            <a:r>
              <a:rPr lang="en-US" baseline="0" dirty="0" smtClean="0"/>
              <a:t> share no k-</a:t>
            </a:r>
            <a:r>
              <a:rPr lang="en-US" baseline="0" dirty="0" err="1" smtClean="0"/>
              <a:t>mers</a:t>
            </a:r>
            <a:r>
              <a:rPr lang="en-US" baseline="0" dirty="0" smtClean="0"/>
              <a:t> in common.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remaining components of Trinity are responsible for linking these related </a:t>
            </a:r>
            <a:r>
              <a:rPr lang="en-US" baseline="0" dirty="0" err="1" smtClean="0"/>
              <a:t>contigs</a:t>
            </a:r>
            <a:r>
              <a:rPr lang="en-US" baseline="0" dirty="0" smtClean="0"/>
              <a:t> together and reporting more complete sequences for each.  This is where Chrysalis first comes in.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94</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Although these inchworm </a:t>
            </a:r>
            <a:r>
              <a:rPr lang="en-US" baseline="0" dirty="0" err="1" smtClean="0"/>
              <a:t>contigs</a:t>
            </a:r>
            <a:r>
              <a:rPr lang="en-US" baseline="0" dirty="0" smtClean="0"/>
              <a:t> lack complete </a:t>
            </a:r>
            <a:r>
              <a:rPr lang="en-US" baseline="0" dirty="0" err="1" smtClean="0"/>
              <a:t>kmers</a:t>
            </a:r>
            <a:r>
              <a:rPr lang="en-US" baseline="0" dirty="0" smtClean="0"/>
              <a:t> in common, they maintain partial </a:t>
            </a:r>
            <a:r>
              <a:rPr lang="en-US" baseline="0" dirty="0" err="1" smtClean="0"/>
              <a:t>kmer</a:t>
            </a:r>
            <a:r>
              <a:rPr lang="en-US" baseline="0" dirty="0" smtClean="0"/>
              <a:t> overlap at points where the </a:t>
            </a:r>
            <a:r>
              <a:rPr lang="en-US" baseline="0" dirty="0" err="1" smtClean="0"/>
              <a:t>isoforms</a:t>
            </a:r>
            <a:r>
              <a:rPr lang="en-US" baseline="0" dirty="0" smtClean="0"/>
              <a:t> diverge.</a:t>
            </a:r>
          </a:p>
          <a:p>
            <a:endParaRPr lang="en-US" baseline="0" dirty="0" smtClean="0"/>
          </a:p>
          <a:p>
            <a:r>
              <a:rPr lang="en-US" baseline="0" dirty="0" smtClean="0"/>
              <a:t>The smaller </a:t>
            </a:r>
            <a:r>
              <a:rPr lang="en-US" baseline="0" dirty="0" err="1" smtClean="0"/>
              <a:t>contig</a:t>
            </a:r>
            <a:r>
              <a:rPr lang="en-US" baseline="0" dirty="0" smtClean="0"/>
              <a:t> can still be associated with the larger </a:t>
            </a:r>
            <a:r>
              <a:rPr lang="en-US" baseline="0" dirty="0" err="1" smtClean="0"/>
              <a:t>contig</a:t>
            </a:r>
            <a:r>
              <a:rPr lang="en-US" baseline="0" dirty="0" smtClean="0"/>
              <a:t> based on these partial </a:t>
            </a:r>
            <a:r>
              <a:rPr lang="en-US" baseline="0" dirty="0" err="1" smtClean="0"/>
              <a:t>kmers</a:t>
            </a:r>
            <a:r>
              <a:rPr lang="en-US" baseline="0" dirty="0" smtClean="0"/>
              <a:t> of length k-1, and we can find reads to support the junction.</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95</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 Chrysalis tool, in the next step, exploits these partial </a:t>
            </a:r>
            <a:r>
              <a:rPr lang="en-US" baseline="0" dirty="0" err="1" smtClean="0"/>
              <a:t>kmers</a:t>
            </a:r>
            <a:r>
              <a:rPr lang="en-US" baseline="0" dirty="0" smtClean="0"/>
              <a:t> to regroup related </a:t>
            </a:r>
            <a:r>
              <a:rPr lang="en-US" baseline="0" dirty="0" err="1" smtClean="0"/>
              <a:t>contigs</a:t>
            </a:r>
            <a:r>
              <a:rPr lang="en-US" baseline="0" dirty="0" smtClean="0"/>
              <a:t>.  If reads exist that support the junction at the k-1 overlaps, then Chrysalis will cluster the inchworm </a:t>
            </a:r>
            <a:r>
              <a:rPr lang="en-US" baseline="0" dirty="0" err="1" smtClean="0"/>
              <a:t>contigs</a:t>
            </a:r>
            <a:r>
              <a:rPr lang="en-US" baseline="0" dirty="0" smtClean="0"/>
              <a:t> together.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96</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is a high-level overview of the Chrysalis operations.</a:t>
            </a:r>
            <a:endParaRPr lang="en-US" dirty="0" smtClean="0"/>
          </a:p>
          <a:p>
            <a:endParaRPr lang="en-US" dirty="0" smtClean="0"/>
          </a:p>
          <a:p>
            <a:r>
              <a:rPr lang="en-US" dirty="0" smtClean="0"/>
              <a:t>Chrysalis</a:t>
            </a:r>
            <a:r>
              <a:rPr lang="en-US" baseline="0" dirty="0" smtClean="0"/>
              <a:t> clusters related </a:t>
            </a:r>
            <a:r>
              <a:rPr lang="en-US" baseline="0" dirty="0" err="1" smtClean="0"/>
              <a:t>contigs</a:t>
            </a:r>
            <a:r>
              <a:rPr lang="en-US" baseline="0" dirty="0" smtClean="0"/>
              <a:t> based on these k-1mer overlaps.</a:t>
            </a:r>
          </a:p>
          <a:p>
            <a:r>
              <a:rPr lang="en-US" baseline="0" dirty="0" err="1" smtClean="0"/>
              <a:t>Chyrsalis</a:t>
            </a:r>
            <a:r>
              <a:rPr lang="en-US" baseline="0" dirty="0" smtClean="0"/>
              <a:t> also leverages read pairing information to join minimally overlapping </a:t>
            </a:r>
            <a:r>
              <a:rPr lang="en-US" baseline="0" dirty="0" err="1" smtClean="0"/>
              <a:t>contigs</a:t>
            </a:r>
            <a:r>
              <a:rPr lang="en-US" baseline="0" dirty="0" smtClean="0"/>
              <a:t>.</a:t>
            </a:r>
          </a:p>
          <a:p>
            <a:endParaRPr lang="en-US" baseline="0" dirty="0" smtClean="0"/>
          </a:p>
          <a:p>
            <a:r>
              <a:rPr lang="en-US" baseline="0" dirty="0" smtClean="0"/>
              <a:t>--</a:t>
            </a:r>
          </a:p>
          <a:p>
            <a:endParaRPr lang="en-US" baseline="0" dirty="0" smtClean="0"/>
          </a:p>
          <a:p>
            <a:r>
              <a:rPr lang="en-US" baseline="0" dirty="0" smtClean="0"/>
              <a:t>After identifying the connected inchworm </a:t>
            </a:r>
            <a:r>
              <a:rPr lang="en-US" baseline="0" dirty="0" err="1" smtClean="0"/>
              <a:t>contigs</a:t>
            </a:r>
            <a:r>
              <a:rPr lang="en-US" baseline="0" dirty="0" smtClean="0"/>
              <a:t>, it constructs a separate de </a:t>
            </a:r>
            <a:r>
              <a:rPr lang="en-US" baseline="0" dirty="0" err="1" smtClean="0"/>
              <a:t>Bruijn</a:t>
            </a:r>
            <a:r>
              <a:rPr lang="en-US" baseline="0" dirty="0" smtClean="0"/>
              <a:t> graph for each group.</a:t>
            </a:r>
          </a:p>
          <a:p>
            <a:endParaRPr lang="en-US" baseline="0" dirty="0" smtClean="0"/>
          </a:p>
          <a:p>
            <a:r>
              <a:rPr lang="en-US" baseline="0" dirty="0" smtClean="0"/>
              <a:t>(Again, the de </a:t>
            </a:r>
            <a:r>
              <a:rPr lang="en-US" baseline="0" dirty="0" err="1" smtClean="0"/>
              <a:t>Bruijn</a:t>
            </a:r>
            <a:r>
              <a:rPr lang="en-US" baseline="0" dirty="0" smtClean="0"/>
              <a:t> graph represents the overlaps between adjacent </a:t>
            </a:r>
            <a:r>
              <a:rPr lang="en-US" baseline="0" dirty="0" err="1" smtClean="0"/>
              <a:t>kmers</a:t>
            </a:r>
            <a:r>
              <a:rPr lang="en-US" baseline="0" dirty="0" smtClean="0"/>
              <a:t> in the sequences with branches at sites of variation.)</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97</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this is how we end up with many separate graphs, ideally one graph per gene, with each graph representing the transcriptional complexity at that locus.  </a:t>
            </a:r>
          </a:p>
          <a:p>
            <a:endParaRPr lang="en-US" baseline="0" dirty="0" smtClean="0"/>
          </a:p>
          <a:p>
            <a:r>
              <a:rPr lang="en-US" baseline="0" dirty="0" smtClean="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98</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Butterfly operates on each of</a:t>
            </a:r>
            <a:r>
              <a:rPr lang="en-US" baseline="0" dirty="0" smtClean="0"/>
              <a:t> these graphs independently.</a:t>
            </a:r>
          </a:p>
          <a:p>
            <a:endParaRPr lang="en-US" baseline="0" dirty="0" smtClean="0"/>
          </a:p>
          <a:p>
            <a:r>
              <a:rPr lang="en-US" baseline="0" dirty="0" smtClean="0"/>
              <a:t>It first compacts the de </a:t>
            </a:r>
            <a:r>
              <a:rPr lang="en-US" baseline="0" dirty="0" err="1" smtClean="0"/>
              <a:t>Bruijn</a:t>
            </a:r>
            <a:r>
              <a:rPr lang="en-US" baseline="0" dirty="0" smtClean="0"/>
              <a:t> graph by collapsing the </a:t>
            </a:r>
            <a:r>
              <a:rPr lang="en-US" baseline="0" dirty="0" err="1" smtClean="0"/>
              <a:t>unbranched</a:t>
            </a:r>
            <a:r>
              <a:rPr lang="en-US" baseline="0" dirty="0" smtClean="0"/>
              <a:t> stretches, as described earlier.</a:t>
            </a:r>
          </a:p>
          <a:p>
            <a:endParaRPr lang="en-US" baseline="0" dirty="0" smtClean="0"/>
          </a:p>
          <a:p>
            <a:r>
              <a:rPr lang="en-US" baseline="0" dirty="0" smtClean="0"/>
              <a:t>It then threads the original sequencing reads into the graph, tracking the paths occupied by the reads and those paths supported by mate pairs.</a:t>
            </a:r>
          </a:p>
          <a:p>
            <a:endParaRPr lang="en-US" baseline="0" dirty="0" smtClean="0"/>
          </a:p>
          <a:p>
            <a:r>
              <a:rPr lang="en-US" baseline="0" dirty="0" smtClean="0"/>
              <a:t>Butterfly then reports the most probable paths through the graph supported by the reads and read pairings, emitting full-length transcripts for </a:t>
            </a:r>
            <a:r>
              <a:rPr lang="en-US" baseline="0" dirty="0" smtClean="0">
                <a:solidFill>
                  <a:srgbClr val="FF0000"/>
                </a:solidFill>
              </a:rPr>
              <a:t>isoforms and </a:t>
            </a:r>
            <a:r>
              <a:rPr lang="en-US" baseline="0" dirty="0" err="1" smtClean="0">
                <a:solidFill>
                  <a:srgbClr val="FF0000"/>
                </a:solidFill>
              </a:rPr>
              <a:t>paralogs</a:t>
            </a:r>
            <a:r>
              <a:rPr lang="en-US" baseline="0" dirty="0" smtClean="0">
                <a:solidFill>
                  <a:srgbClr val="FF0000"/>
                </a:solidFill>
              </a:rPr>
              <a:t>.</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99</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a:t>
            </a:r>
            <a:r>
              <a:rPr lang="en-US" baseline="0" dirty="0" smtClean="0"/>
              <a:t> real example to demonstrate how this works in practice.</a:t>
            </a:r>
            <a:endParaRPr lang="en-US" dirty="0" smtClean="0"/>
          </a:p>
          <a:p>
            <a:endParaRPr lang="en-US" dirty="0" smtClean="0"/>
          </a:p>
          <a:p>
            <a:r>
              <a:rPr lang="en-US" dirty="0" smtClean="0"/>
              <a:t>In</a:t>
            </a:r>
            <a:r>
              <a:rPr lang="en-US" baseline="0" dirty="0" smtClean="0"/>
              <a:t> our mouse RNA-</a:t>
            </a:r>
            <a:r>
              <a:rPr lang="en-US" baseline="0" dirty="0" err="1" smtClean="0"/>
              <a:t>Seq</a:t>
            </a:r>
            <a:r>
              <a:rPr lang="en-US" baseline="0" dirty="0" smtClean="0"/>
              <a:t> data set, we find a compacted de </a:t>
            </a:r>
            <a:r>
              <a:rPr lang="en-US" baseline="0" dirty="0" err="1" smtClean="0"/>
              <a:t>Bruijn</a:t>
            </a:r>
            <a:r>
              <a:rPr lang="en-US" baseline="0" dirty="0" smtClean="0"/>
              <a:t> graph that has three nodes.  </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100</a:t>
            </a:fld>
            <a:endParaRPr lang="en-US"/>
          </a:p>
        </p:txBody>
      </p:sp>
    </p:spTree>
    <p:extLst>
      <p:ext uri="{BB962C8B-B14F-4D97-AF65-F5344CB8AC3E}">
        <p14:creationId xmlns:p14="http://schemas.microsoft.com/office/powerpoint/2010/main" val="334704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These transcript fragments are then sequenced from one or both ends of the fragment, generating either single-end reads or paired-end reads, and the read lengths are typically on the order of 75 to 150 bases, although the technology is constantly improving and read lengths can be pushed into greater lengths.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25</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a:t>
            </a:r>
            <a:r>
              <a:rPr lang="en-US" baseline="0" dirty="0" smtClean="0"/>
              <a:t> the path from the top blue node to the bottom green node, we generate a single transcript sequence.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101</a:t>
            </a:fld>
            <a:endParaRPr lang="en-US"/>
          </a:p>
        </p:txBody>
      </p:sp>
    </p:spTree>
    <p:extLst>
      <p:ext uri="{BB962C8B-B14F-4D97-AF65-F5344CB8AC3E}">
        <p14:creationId xmlns:p14="http://schemas.microsoft.com/office/powerpoint/2010/main" val="15178088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 the alternative path</a:t>
            </a:r>
            <a:r>
              <a:rPr lang="en-US" baseline="0" dirty="0" smtClean="0"/>
              <a:t> through the red node, we generate another transcript sequence.  This second transcript shares the blue and green segments, but contains an additional internal red segment.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102</a:t>
            </a:fld>
            <a:endParaRPr lang="en-US"/>
          </a:p>
        </p:txBody>
      </p:sp>
    </p:spTree>
    <p:extLst>
      <p:ext uri="{BB962C8B-B14F-4D97-AF65-F5344CB8AC3E}">
        <p14:creationId xmlns:p14="http://schemas.microsoft.com/office/powerpoint/2010/main" val="3569960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mapping the</a:t>
            </a:r>
            <a:r>
              <a:rPr lang="en-US" baseline="0" dirty="0" smtClean="0"/>
              <a:t> transcripts to the reference genome sequence we can see that the inserted sequence actually corresponds to a cassette exon that is alternatively spliced, and novel given that it wasn’t found in the reference transcript structure.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103</a:t>
            </a:fld>
            <a:endParaRPr lang="en-US"/>
          </a:p>
        </p:txBody>
      </p:sp>
    </p:spTree>
    <p:extLst>
      <p:ext uri="{BB962C8B-B14F-4D97-AF65-F5344CB8AC3E}">
        <p14:creationId xmlns:p14="http://schemas.microsoft.com/office/powerpoint/2010/main" val="26277364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transcript</a:t>
            </a:r>
            <a:r>
              <a:rPr lang="en-US" baseline="0" dirty="0" smtClean="0"/>
              <a:t> graphs are far more complex.</a:t>
            </a:r>
          </a:p>
          <a:p>
            <a:endParaRPr lang="en-US" baseline="0" dirty="0" smtClean="0"/>
          </a:p>
          <a:p>
            <a:r>
              <a:rPr lang="en-US" baseline="0" dirty="0" smtClean="0"/>
              <a:t>Here we have an example of two such transcripts derived from </a:t>
            </a:r>
            <a:r>
              <a:rPr lang="en-US" baseline="0" dirty="0" err="1" smtClean="0"/>
              <a:t>paralogous</a:t>
            </a:r>
            <a:r>
              <a:rPr lang="en-US" baseline="0" dirty="0" smtClean="0"/>
              <a:t> genes that became intertwined in the compacted graph due to stretches of sequence identity among segments of the transcripts.</a:t>
            </a:r>
          </a:p>
          <a:p>
            <a:endParaRPr lang="en-US" baseline="0" dirty="0" smtClean="0"/>
          </a:p>
          <a:p>
            <a:r>
              <a:rPr lang="en-US" baseline="0" dirty="0" smtClean="0"/>
              <a:t>Shared sequences are represented by the central sequence nodes and </a:t>
            </a:r>
            <a:r>
              <a:rPr lang="en-US" baseline="0" dirty="0" err="1" smtClean="0"/>
              <a:t>paralog</a:t>
            </a:r>
            <a:r>
              <a:rPr lang="en-US" baseline="0" dirty="0" smtClean="0"/>
              <a:t>-specific sequences are represented by branched nodes.</a:t>
            </a:r>
          </a:p>
          <a:p>
            <a:endParaRPr lang="en-US" baseline="0" dirty="0" smtClean="0"/>
          </a:p>
          <a:p>
            <a:r>
              <a:rPr lang="en-US" baseline="0" dirty="0" smtClean="0"/>
              <a:t>By tracing consistent paths of reads through the graph, Butterfly is able to tease apart the </a:t>
            </a:r>
            <a:r>
              <a:rPr lang="en-US" baseline="0" dirty="0" err="1" smtClean="0"/>
              <a:t>paralogous</a:t>
            </a:r>
            <a:r>
              <a:rPr lang="en-US" baseline="0" dirty="0" smtClean="0"/>
              <a:t> gene sequences and report the individual transcripts.  In this case, the green path yields one of the transcripts and the red path yields the other.</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104</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These transcripts, when mapped to the mouse genome match perfectly with the reference gene structures.   Here, the reference structures are shown in blue, and the Trinity-reconstructed transcripts are shown below.</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105</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year</a:t>
            </a:r>
            <a:r>
              <a:rPr lang="en-US" baseline="0" dirty="0" smtClean="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107</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zoomed-in</a:t>
            </a:r>
            <a:r>
              <a:rPr lang="en-US" baseline="0" dirty="0" smtClean="0"/>
              <a:t> view of the generic protocol, which we applied here in this study.</a:t>
            </a:r>
          </a:p>
          <a:p>
            <a:endParaRPr lang="en-US" baseline="0" dirty="0" smtClean="0"/>
          </a:p>
          <a:p>
            <a:r>
              <a:rPr lang="en-US" baseline="0" dirty="0" smtClean="0"/>
              <a:t>In our case, we’re applying it to axolotl and the various axolotl tissues.</a:t>
            </a:r>
          </a:p>
          <a:p>
            <a:endParaRPr lang="en-US" baseline="0" dirty="0" smtClean="0"/>
          </a:p>
          <a:p>
            <a:r>
              <a:rPr lang="en-US" baseline="0" dirty="0" smtClean="0"/>
              <a:t>We combined all the reads into one large set of 1.3 billion reads.   </a:t>
            </a:r>
          </a:p>
          <a:p>
            <a:endParaRPr lang="en-US" baseline="0" dirty="0" smtClean="0"/>
          </a:p>
          <a:p>
            <a:r>
              <a:rPr lang="en-US" baseline="0" dirty="0" smtClean="0"/>
              <a:t>This large volume of reads is in far excess of what’s needed for a de novo assembly and contains massive redundancy of reads that correspond to the most highly expressed transcripts. So, in this case, we ran the reads through an </a:t>
            </a:r>
            <a:r>
              <a:rPr lang="en-US" baseline="0" dirty="0" err="1" smtClean="0"/>
              <a:t>insilico</a:t>
            </a:r>
            <a:r>
              <a:rPr lang="en-US" baseline="0" dirty="0" smtClean="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smtClean="0"/>
          </a:p>
          <a:p>
            <a:r>
              <a:rPr lang="en-US" baseline="0" dirty="0" smtClean="0"/>
              <a:t>The original reads from the various samples and replicates were then separately aligned to the Trinity assembly in order to estimate expression levels, and this was done using Bowtie/RSEM.</a:t>
            </a:r>
          </a:p>
          <a:p>
            <a:endParaRPr lang="en-US" baseline="0" dirty="0" smtClean="0"/>
          </a:p>
          <a:p>
            <a:r>
              <a:rPr lang="en-US" baseline="0" dirty="0" smtClean="0"/>
              <a:t>Finally, </a:t>
            </a:r>
            <a:r>
              <a:rPr lang="en-US" baseline="0" dirty="0" err="1" smtClean="0"/>
              <a:t>EdgeR</a:t>
            </a:r>
            <a:r>
              <a:rPr lang="en-US" baseline="0" dirty="0" smtClean="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109</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There are several areas where de novo transcriptome assembly is particularly relevant to biomedical research.</a:t>
            </a:r>
            <a:r>
              <a:rPr lang="en-US" baseline="0" dirty="0" smtClean="0"/>
              <a:t> </a:t>
            </a:r>
          </a:p>
          <a:p>
            <a:endParaRPr lang="en-US" baseline="0" dirty="0" smtClean="0"/>
          </a:p>
          <a:p>
            <a:r>
              <a:rPr lang="en-US" baseline="0" dirty="0" smtClean="0"/>
              <a:t>Mostly, it involves cases where the reference human genome is not entirely sufficient for exploring medically relevant transcriptome samples.</a:t>
            </a:r>
          </a:p>
          <a:p>
            <a:endParaRPr lang="en-US" baseline="0" dirty="0" smtClean="0"/>
          </a:p>
          <a:p>
            <a:r>
              <a:rPr lang="en-US" baseline="0" dirty="0" smtClean="0"/>
              <a:t>This is especially the case for cancer transcriptomes.</a:t>
            </a:r>
          </a:p>
          <a:p>
            <a:endParaRPr lang="en-US" baseline="0" dirty="0" smtClean="0"/>
          </a:p>
          <a:p>
            <a:r>
              <a:rPr lang="en-US" baseline="0" dirty="0" smtClean="0"/>
              <a:t>One of the ways in which cancer can occur is through aberrant chromosome rearrangements that lead to novel gene fusions, which act as oncogenes and drive </a:t>
            </a:r>
            <a:r>
              <a:rPr lang="en-US" baseline="0" dirty="0" err="1" smtClean="0"/>
              <a:t>tumorigenesis</a:t>
            </a:r>
            <a:r>
              <a:rPr lang="en-US" baseline="0" dirty="0" smtClean="0"/>
              <a:t>.  One of the best examples of this is the BCR—ABL1 fusion that is found to occur in </a:t>
            </a:r>
            <a:r>
              <a:rPr lang="en-US" baseline="0" dirty="0" err="1" smtClean="0"/>
              <a:t>approxmiately</a:t>
            </a:r>
            <a:r>
              <a:rPr lang="en-US" baseline="0" dirty="0" smtClean="0"/>
              <a:t> 95% of chronic </a:t>
            </a:r>
            <a:r>
              <a:rPr lang="en-US" baseline="0" dirty="0" err="1" smtClean="0"/>
              <a:t>myleogenous</a:t>
            </a:r>
            <a:r>
              <a:rPr lang="en-US" baseline="0" dirty="0" smtClean="0"/>
              <a:t> </a:t>
            </a:r>
            <a:r>
              <a:rPr lang="en-US" baseline="0" dirty="0" err="1" smtClean="0"/>
              <a:t>leukemias</a:t>
            </a:r>
            <a:r>
              <a:rPr lang="en-US" baseline="0" dirty="0" smtClean="0"/>
              <a:t>.  This fusion gene results from a chromosomal translocation between normal </a:t>
            </a:r>
            <a:r>
              <a:rPr lang="en-US" baseline="0" dirty="0" err="1" smtClean="0"/>
              <a:t>chrosomes</a:t>
            </a:r>
            <a:r>
              <a:rPr lang="en-US" baseline="0" dirty="0" smtClean="0"/>
              <a:t> 9 and 22, generating hybrid chromosomes and yielding the BCR—ABL1 fusion gene.  </a:t>
            </a:r>
          </a:p>
          <a:p>
            <a:endParaRPr lang="en-US" baseline="0" dirty="0" smtClean="0"/>
          </a:p>
          <a:p>
            <a:r>
              <a:rPr lang="en-US" baseline="0" dirty="0" smtClean="0"/>
              <a:t>This fusion gene can be easily detected by RNA-</a:t>
            </a:r>
            <a:r>
              <a:rPr lang="en-US" baseline="0" dirty="0" err="1" smtClean="0"/>
              <a:t>Seq</a:t>
            </a:r>
            <a:r>
              <a:rPr lang="en-US" baseline="0" dirty="0" smtClean="0"/>
              <a:t> de novo transcriptome assembly.   </a:t>
            </a:r>
          </a:p>
          <a:p>
            <a:endParaRPr lang="en-US" baseline="0" dirty="0" smtClean="0"/>
          </a:p>
          <a:p>
            <a:r>
              <a:rPr lang="en-US" baseline="0" dirty="0" smtClean="0"/>
              <a:t>This fusion gene shows up to a lower extent in other </a:t>
            </a:r>
            <a:r>
              <a:rPr lang="en-US" baseline="0" dirty="0" err="1" smtClean="0"/>
              <a:t>leukemias</a:t>
            </a:r>
            <a:r>
              <a:rPr lang="en-US" baseline="0" dirty="0" smtClean="0"/>
              <a:t> as well.  </a:t>
            </a:r>
          </a:p>
          <a:p>
            <a:endParaRPr lang="en-US" baseline="0" dirty="0" smtClean="0"/>
          </a:p>
          <a:p>
            <a:r>
              <a:rPr lang="en-US" baseline="0" dirty="0" smtClean="0"/>
              <a:t>---</a:t>
            </a:r>
          </a:p>
          <a:p>
            <a:endParaRPr lang="en-US" baseline="0" dirty="0" smtClean="0"/>
          </a:p>
          <a:p>
            <a:r>
              <a:rPr lang="en-US" dirty="0" smtClean="0"/>
              <a:t>A study performed a few years ago used</a:t>
            </a:r>
            <a:r>
              <a:rPr lang="en-US" baseline="0" dirty="0" smtClean="0"/>
              <a:t> de novo transcriptome assembly to identify a number of fusion transcripts in a cohort of acute myeloid </a:t>
            </a:r>
            <a:r>
              <a:rPr lang="en-US" baseline="0" dirty="0" err="1" smtClean="0"/>
              <a:t>leukemias</a:t>
            </a:r>
            <a:r>
              <a:rPr lang="en-US" baseline="0" dirty="0" smtClean="0"/>
              <a:t>.  In this figure, the different fusion partners are shown along the circumference of the circle, and the width of lines drawn between them represent the number of patient samples containing that fusion.</a:t>
            </a:r>
          </a:p>
          <a:p>
            <a:endParaRPr lang="en-US" baseline="0" dirty="0" smtClean="0"/>
          </a:p>
          <a:p>
            <a:r>
              <a:rPr lang="en-US" baseline="0" dirty="0" smtClean="0"/>
              <a:t>----</a:t>
            </a:r>
          </a:p>
          <a:p>
            <a:r>
              <a:rPr lang="en-US" baseline="0" dirty="0" smtClean="0"/>
              <a:t>BCR-ABL1 was found in a small number of AML samples. </a:t>
            </a:r>
          </a:p>
          <a:p>
            <a:r>
              <a:rPr lang="en-US" baseline="0" smtClean="0"/>
              <a:t>----</a:t>
            </a:r>
          </a:p>
          <a:p>
            <a:r>
              <a:rPr lang="en-US" baseline="0" dirty="0" smtClean="0"/>
              <a:t> For AML, the dominant fusion was found to be between the RARA and PML genes.</a:t>
            </a:r>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https://</a:t>
            </a:r>
            <a:r>
              <a:rPr lang="en-US" dirty="0" err="1" smtClean="0"/>
              <a:t>en.wikipedia.org</a:t>
            </a:r>
            <a:r>
              <a:rPr lang="en-US" dirty="0" smtClean="0"/>
              <a:t>/wiki/</a:t>
            </a:r>
            <a:r>
              <a:rPr lang="en-US" dirty="0" err="1" smtClean="0"/>
              <a:t>Human_papillomavirus_infection</a:t>
            </a:r>
            <a:endParaRPr lang="en-US" dirty="0" smtClean="0"/>
          </a:p>
          <a:p>
            <a:r>
              <a:rPr lang="en-US" dirty="0" smtClean="0"/>
              <a:t>https://</a:t>
            </a:r>
            <a:r>
              <a:rPr lang="en-US" dirty="0" err="1" smtClean="0"/>
              <a:t>www.ncbi.nlm.nih.gov</a:t>
            </a:r>
            <a:r>
              <a:rPr lang="en-US" dirty="0" smtClean="0"/>
              <a:t>/</a:t>
            </a:r>
            <a:r>
              <a:rPr lang="en-US" dirty="0" err="1" smtClean="0"/>
              <a:t>pmc</a:t>
            </a:r>
            <a:r>
              <a:rPr lang="en-US" dirty="0" smtClean="0"/>
              <a:t>/articles/PMC3767041/</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111</a:t>
            </a:fld>
            <a:endParaRPr lang="en-US"/>
          </a:p>
        </p:txBody>
      </p:sp>
    </p:spTree>
    <p:extLst>
      <p:ext uri="{BB962C8B-B14F-4D97-AF65-F5344CB8AC3E}">
        <p14:creationId xmlns:p14="http://schemas.microsoft.com/office/powerpoint/2010/main" val="12650737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Another biomedical application of de novo transcriptome assembly</a:t>
            </a:r>
            <a:r>
              <a:rPr lang="en-US" baseline="0" dirty="0" smtClean="0"/>
              <a:t> tied to cancer involves reconstructing transcripts derived from pathogens represented by reads in an RNA-</a:t>
            </a:r>
            <a:r>
              <a:rPr lang="en-US" baseline="0" dirty="0" err="1" smtClean="0"/>
              <a:t>Seq</a:t>
            </a:r>
            <a:r>
              <a:rPr lang="en-US" baseline="0" dirty="0" smtClean="0"/>
              <a:t> sample.  There are several viruses and a couple of bacterial species that are known to cause cancer, and there are a number of additional microbial species that have been implicated as contributing to if not being drivers of </a:t>
            </a:r>
            <a:r>
              <a:rPr lang="en-US" baseline="0" dirty="0" err="1" smtClean="0"/>
              <a:t>tumorigenesis</a:t>
            </a:r>
            <a:r>
              <a:rPr lang="en-US" baseline="0" dirty="0" smtClean="0"/>
              <a:t>.  </a:t>
            </a:r>
          </a:p>
          <a:p>
            <a:endParaRPr lang="en-US" baseline="0" dirty="0" smtClean="0"/>
          </a:p>
          <a:p>
            <a:r>
              <a:rPr lang="en-US" baseline="0" dirty="0" smtClean="0"/>
              <a:t>Transcripts corresponding to these foreign sources won’t be captured or reconstructed by aligning to a human reference genome, but they can be captured and assembled using de novo transcriptome assembly methods.  </a:t>
            </a:r>
            <a:endParaRPr lang="en-US" dirty="0" smtClean="0"/>
          </a:p>
          <a:p>
            <a:endParaRPr lang="en-US" dirty="0" smtClean="0"/>
          </a:p>
          <a:p>
            <a:endParaRPr lang="en-US" dirty="0" smtClean="0"/>
          </a:p>
          <a:p>
            <a:r>
              <a:rPr lang="en-US" dirty="0" smtClean="0"/>
              <a:t>https://</a:t>
            </a:r>
            <a:r>
              <a:rPr lang="en-US" dirty="0" err="1" smtClean="0"/>
              <a:t>en.wikipedia.org</a:t>
            </a:r>
            <a:r>
              <a:rPr lang="en-US" dirty="0" smtClean="0"/>
              <a:t>/wiki/</a:t>
            </a:r>
            <a:r>
              <a:rPr lang="en-US" dirty="0" err="1" smtClean="0"/>
              <a:t>Human_papillomavirus_infection</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112</a:t>
            </a:fld>
            <a:endParaRPr lang="en-US"/>
          </a:p>
        </p:txBody>
      </p:sp>
    </p:spTree>
    <p:extLst>
      <p:ext uri="{BB962C8B-B14F-4D97-AF65-F5344CB8AC3E}">
        <p14:creationId xmlns:p14="http://schemas.microsoft.com/office/powerpoint/2010/main" val="12650737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 comparing genome guided</a:t>
            </a:r>
            <a:r>
              <a:rPr lang="en-US" baseline="0" dirty="0" smtClean="0"/>
              <a:t> to genome-free de novo assembly methods, we find that genome-guided methods have an advantage.  In using the genome as a scaffold, little to no overlap between reads is required for assembly.  If the reads are simply within a short distance along the genome, one might conclude that they were derived from the same transcript and reconstruct that transcript using the genome sequence to fill in any small gap.</a:t>
            </a:r>
          </a:p>
          <a:p>
            <a:endParaRPr lang="en-US" baseline="0" dirty="0" smtClean="0"/>
          </a:p>
          <a:p>
            <a:r>
              <a:rPr lang="en-US" baseline="0" dirty="0" smtClean="0"/>
              <a:t>De novo transcriptome assembly using de </a:t>
            </a:r>
            <a:r>
              <a:rPr lang="en-US" baseline="0" dirty="0" err="1" smtClean="0"/>
              <a:t>Bruijn</a:t>
            </a:r>
            <a:r>
              <a:rPr lang="en-US" baseline="0" dirty="0" smtClean="0"/>
              <a:t> graphs will require that at least two reads overlap by a certain number of bases in order to be connected within the graph.</a:t>
            </a:r>
          </a:p>
          <a:p>
            <a:endParaRPr lang="en-US" baseline="0" dirty="0" smtClean="0"/>
          </a:p>
          <a:p>
            <a:r>
              <a:rPr lang="en-US" baseline="0" dirty="0" smtClean="0"/>
              <a:t>Because of these overlap requirements, genome-guided approaches can be far more sensitive for reconstructing transcripts that are lowly expressed or have few reads due to shallow sequencing.</a:t>
            </a:r>
          </a:p>
          <a:p>
            <a:endParaRPr lang="en-US" baseline="0" dirty="0" smtClean="0"/>
          </a:p>
          <a:p>
            <a:r>
              <a:rPr lang="en-US" baseline="0" dirty="0" smtClean="0"/>
              <a:t>---</a:t>
            </a:r>
          </a:p>
          <a:p>
            <a:endParaRPr lang="en-US" baseline="0" dirty="0" smtClean="0"/>
          </a:p>
          <a:p>
            <a:r>
              <a:rPr lang="en-US" baseline="0" dirty="0" smtClean="0"/>
              <a:t>Here are the results of an example study showing the number of fully reconstructed mouse transcripts as a function of sequencing depth for a genome-guided and genome-free transcript reconstruction method.  At low sequencing depth, the genome-guided method has far greater sensitivity for full-length reconstruction.  As the read depth is increased, the differences do dissipate due to the de novo method capturing increased numbers of overlapping reads.</a:t>
            </a:r>
          </a:p>
          <a:p>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113</a:t>
            </a:fld>
            <a:endParaRPr lang="en-US"/>
          </a:p>
        </p:txBody>
      </p:sp>
    </p:spTree>
    <p:extLst>
      <p:ext uri="{BB962C8B-B14F-4D97-AF65-F5344CB8AC3E}">
        <p14:creationId xmlns:p14="http://schemas.microsoft.com/office/powerpoint/2010/main" val="2358136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r>
              <a:rPr lang="en-US" baseline="0" dirty="0" smtClean="0"/>
              <a:t>In any case, the transcriptome reads that are generated from sequencing are often much shorter than the original transcript molecules they were derived from, and one of the key </a:t>
            </a:r>
            <a:r>
              <a:rPr lang="en-US" baseline="0" dirty="0" err="1" smtClean="0"/>
              <a:t>bioinformatic</a:t>
            </a:r>
            <a:r>
              <a:rPr lang="en-US" baseline="0" dirty="0" smtClean="0"/>
              <a:t> challenges is to reconstruct the original full length transcript from the shorter sequencing reads.</a:t>
            </a:r>
          </a:p>
          <a:p>
            <a:endParaRPr lang="en-US" baseline="0"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t>38</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we’ve seen that there are two main</a:t>
            </a:r>
            <a:r>
              <a:rPr lang="en-US" baseline="0" dirty="0" smtClean="0"/>
              <a:t> paradigms for reconstructing transcripts based on RNA-</a:t>
            </a:r>
            <a:r>
              <a:rPr lang="en-US" baseline="0" dirty="0" err="1" smtClean="0"/>
              <a:t>Seq</a:t>
            </a:r>
            <a:r>
              <a:rPr lang="en-US" baseline="0" dirty="0" smtClean="0"/>
              <a:t> data.</a:t>
            </a:r>
          </a:p>
          <a:p>
            <a:endParaRPr lang="en-US" baseline="0" dirty="0" smtClean="0"/>
          </a:p>
          <a:p>
            <a:r>
              <a:rPr lang="en-US" baseline="0" dirty="0" smtClean="0"/>
              <a:t>These assembly approaches involve building directed graphs to represent relationships among read sequences or splice patterns and traversing paths in the graphs to reconstruct transcripts.</a:t>
            </a:r>
          </a:p>
          <a:p>
            <a:endParaRPr lang="en-US" baseline="0" dirty="0" smtClean="0"/>
          </a:p>
          <a:p>
            <a:r>
              <a:rPr lang="en-US" baseline="0" dirty="0" smtClean="0"/>
              <a:t>There are advantages and disadvantages to each approach.  The genome-guided approach requires an RNA-</a:t>
            </a:r>
            <a:r>
              <a:rPr lang="en-US" baseline="0" dirty="0" err="1" smtClean="0"/>
              <a:t>Seq</a:t>
            </a:r>
            <a:r>
              <a:rPr lang="en-US" baseline="0" dirty="0" smtClean="0"/>
              <a:t> sample that’s a good match to the corresponding reference, and if they’re missing from the reference, they won’t be reconstructed.  However, the genome-guided approach can be very sensitive for reconstructing lowly expressed transcripts or working in the context of shallow sequence coverage.</a:t>
            </a:r>
          </a:p>
          <a:p>
            <a:endParaRPr lang="en-US" baseline="0" dirty="0" smtClean="0"/>
          </a:p>
          <a:p>
            <a:r>
              <a:rPr lang="en-US" baseline="0" dirty="0" smtClean="0"/>
              <a:t>De novo assembly is most flexible in that it should work on just about any RNA-</a:t>
            </a:r>
            <a:r>
              <a:rPr lang="en-US" baseline="0" dirty="0" err="1" smtClean="0"/>
              <a:t>Seq</a:t>
            </a:r>
            <a:r>
              <a:rPr lang="en-US" baseline="0" dirty="0" smtClean="0"/>
              <a:t> sample, assuming the reads are not terribly short and the sequence coverage is sufficient to capture </a:t>
            </a:r>
            <a:r>
              <a:rPr lang="en-US" baseline="0" dirty="0" err="1" smtClean="0"/>
              <a:t>kmer</a:t>
            </a:r>
            <a:r>
              <a:rPr lang="en-US" baseline="0" dirty="0" smtClean="0"/>
              <a:t>-sized overlaps between reads.</a:t>
            </a:r>
          </a:p>
          <a:p>
            <a:endParaRPr lang="en-US" baseline="0" dirty="0" smtClean="0"/>
          </a:p>
          <a:p>
            <a:r>
              <a:rPr lang="en-US" baseline="0" dirty="0" smtClean="0"/>
              <a:t>And finally, we’ve seen that there are several biomedical applications for de novo transcriptome assembly, mostly focusing on those transcripts that are not well represented by the reference genome.  This includes fusion transcript reconstruction in cancer samples, and detecting viral or microbial pathogens that may associate with samples derived from disease states.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114</a:t>
            </a:fld>
            <a:endParaRPr lang="en-US"/>
          </a:p>
        </p:txBody>
      </p:sp>
    </p:spTree>
    <p:extLst>
      <p:ext uri="{BB962C8B-B14F-4D97-AF65-F5344CB8AC3E}">
        <p14:creationId xmlns:p14="http://schemas.microsoft.com/office/powerpoint/2010/main" val="26392560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Trinity</a:t>
            </a:r>
            <a:r>
              <a:rPr lang="en-US" baseline="0" dirty="0" smtClean="0"/>
              <a:t> doesn’t absolutely require it, </a:t>
            </a:r>
            <a:r>
              <a:rPr lang="en-US" dirty="0" smtClean="0"/>
              <a:t>Strand</a:t>
            </a:r>
            <a:r>
              <a:rPr lang="en-US" baseline="0" dirty="0" smtClean="0"/>
              <a:t> specific </a:t>
            </a:r>
            <a:r>
              <a:rPr lang="en-US" baseline="0" dirty="0" err="1" smtClean="0"/>
              <a:t>rna-seq</a:t>
            </a:r>
            <a:r>
              <a:rPr lang="en-US" baseline="0" dirty="0" smtClean="0"/>
              <a:t> is the preferred substrate for </a:t>
            </a:r>
            <a:r>
              <a:rPr lang="en-US" baseline="0" dirty="0" err="1" smtClean="0"/>
              <a:t>transcriptome</a:t>
            </a:r>
            <a:r>
              <a:rPr lang="en-US" baseline="0" dirty="0" smtClean="0"/>
              <a:t> assembly.</a:t>
            </a:r>
          </a:p>
          <a:p>
            <a:endParaRPr lang="en-US" baseline="0" dirty="0" smtClean="0"/>
          </a:p>
          <a:p>
            <a:r>
              <a:rPr lang="en-US" baseline="0" dirty="0" smtClean="0"/>
              <a:t>Computationally, there are fewer confounding graph structures since forward </a:t>
            </a:r>
            <a:r>
              <a:rPr lang="en-US" baseline="0" dirty="0" err="1" smtClean="0"/>
              <a:t>kmers</a:t>
            </a:r>
            <a:r>
              <a:rPr lang="en-US" baseline="0" dirty="0" smtClean="0"/>
              <a:t> and the reverse complement </a:t>
            </a:r>
            <a:r>
              <a:rPr lang="en-US" baseline="0" dirty="0" err="1" smtClean="0"/>
              <a:t>kmers</a:t>
            </a:r>
            <a:r>
              <a:rPr lang="en-US" baseline="0" dirty="0" smtClean="0"/>
              <a:t> are treated as distinct.</a:t>
            </a:r>
          </a:p>
          <a:p>
            <a:endParaRPr lang="en-US" baseline="0" dirty="0" smtClean="0"/>
          </a:p>
          <a:p>
            <a:r>
              <a:rPr lang="en-US" baseline="0" dirty="0" smtClean="0"/>
              <a:t>Biologically, it’s important because it allows for the separation of sense and antisense transcription.</a:t>
            </a:r>
          </a:p>
          <a:p>
            <a:endParaRPr lang="en-US" baseline="0" dirty="0" smtClean="0"/>
          </a:p>
          <a:p>
            <a:r>
              <a:rPr lang="en-US" baseline="0" dirty="0" smtClean="0"/>
              <a:t>--</a:t>
            </a:r>
          </a:p>
          <a:p>
            <a:endParaRPr lang="en-US" baseline="0" dirty="0" smtClean="0"/>
          </a:p>
          <a:p>
            <a:r>
              <a:rPr lang="en-US" baseline="0" dirty="0" smtClean="0"/>
              <a:t>Our group at the Broad performed a study of the various methods for generating strand-specific RNA-</a:t>
            </a:r>
            <a:r>
              <a:rPr lang="en-US" baseline="0" dirty="0" err="1" smtClean="0"/>
              <a:t>Seq</a:t>
            </a:r>
            <a:r>
              <a:rPr lang="en-US" baseline="0" dirty="0" smtClean="0"/>
              <a:t>, </a:t>
            </a:r>
          </a:p>
          <a:p>
            <a:endParaRPr lang="en-US" baseline="0" dirty="0" smtClean="0"/>
          </a:p>
          <a:p>
            <a:r>
              <a:rPr lang="en-US" baseline="0" dirty="0" smtClean="0"/>
              <a:t>--</a:t>
            </a:r>
          </a:p>
          <a:p>
            <a:endParaRPr lang="en-US" baseline="0" dirty="0" smtClean="0"/>
          </a:p>
          <a:p>
            <a:r>
              <a:rPr lang="en-US" baseline="0" dirty="0" smtClean="0"/>
              <a:t>and we found the ‘</a:t>
            </a:r>
            <a:r>
              <a:rPr lang="en-US" baseline="0" dirty="0" err="1" smtClean="0"/>
              <a:t>dUTP</a:t>
            </a:r>
            <a:r>
              <a:rPr lang="en-US" baseline="0" dirty="0" smtClean="0"/>
              <a:t> second strand marking’ method to be the leading protocol.  </a:t>
            </a:r>
          </a:p>
          <a:p>
            <a:endParaRPr lang="en-US" baseline="0" dirty="0" smtClean="0"/>
          </a:p>
          <a:p>
            <a:r>
              <a:rPr lang="en-US" baseline="0" dirty="0" smtClean="0"/>
              <a:t>We routinely generate strand-specific RNA-</a:t>
            </a:r>
            <a:r>
              <a:rPr lang="en-US" baseline="0" dirty="0" err="1" smtClean="0"/>
              <a:t>Seq</a:t>
            </a:r>
            <a:r>
              <a:rPr lang="en-US" baseline="0" dirty="0" smtClean="0"/>
              <a:t> as our default protocol at the Broad, and there are now kits available that make the approach readily accessible.</a:t>
            </a:r>
          </a:p>
        </p:txBody>
      </p:sp>
      <p:sp>
        <p:nvSpPr>
          <p:cNvPr id="4" name="Slide Number Placeholder 3"/>
          <p:cNvSpPr>
            <a:spLocks noGrp="1"/>
          </p:cNvSpPr>
          <p:nvPr>
            <p:ph type="sldNum" sz="quarter" idx="10"/>
          </p:nvPr>
        </p:nvSpPr>
        <p:spPr/>
        <p:txBody>
          <a:bodyPr/>
          <a:lstStyle/>
          <a:p>
            <a:fld id="{AEB432F8-549B-8D4E-891A-567AC352434D}" type="slidenum">
              <a:rPr lang="en-US" smtClean="0"/>
              <a:t>115</a:t>
            </a:fld>
            <a:endParaRPr lang="en-US"/>
          </a:p>
        </p:txBody>
      </p:sp>
    </p:spTree>
    <p:extLst>
      <p:ext uri="{BB962C8B-B14F-4D97-AF65-F5344CB8AC3E}">
        <p14:creationId xmlns:p14="http://schemas.microsoft.com/office/powerpoint/2010/main" val="31944161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p:spPr>
        <p:txBody>
          <a:bodyPr/>
          <a:lstStyle/>
          <a:p>
            <a:fld id="{CA0262FD-FB8C-406D-B036-5AB26A20A6AD}" type="slidenum">
              <a:rPr lang="en-US" smtClean="0">
                <a:solidFill>
                  <a:prstClr val="black"/>
                </a:solidFill>
              </a:rPr>
              <a:pPr/>
              <a:t>116</a:t>
            </a:fld>
            <a:endParaRPr lang="en-US" dirty="0" smtClean="0">
              <a:solidFill>
                <a:prstClr val="black"/>
              </a:solidFill>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Strand-specific RNA-</a:t>
            </a:r>
            <a:r>
              <a:rPr lang="en-US" dirty="0" err="1" smtClean="0"/>
              <a:t>Seq</a:t>
            </a:r>
            <a:r>
              <a:rPr lang="en-US" dirty="0" smtClean="0"/>
              <a:t> is tremendously </a:t>
            </a:r>
            <a:r>
              <a:rPr lang="en-US" baseline="0" dirty="0" smtClean="0"/>
              <a:t>useful when applied to organisms that have compact genomes.</a:t>
            </a:r>
          </a:p>
          <a:p>
            <a:endParaRPr lang="en-US" baseline="0" dirty="0" smtClean="0"/>
          </a:p>
          <a:p>
            <a:r>
              <a:rPr lang="en-US" baseline="0" dirty="0" smtClean="0"/>
              <a:t>Here’s an example from </a:t>
            </a:r>
            <a:r>
              <a:rPr lang="en-US" baseline="0" dirty="0" err="1" smtClean="0"/>
              <a:t>Schizosaccharomyces</a:t>
            </a:r>
            <a:r>
              <a:rPr lang="en-US" baseline="0" dirty="0" smtClean="0"/>
              <a:t> </a:t>
            </a:r>
            <a:r>
              <a:rPr lang="en-US" baseline="0" dirty="0" err="1" smtClean="0"/>
              <a:t>pombe</a:t>
            </a:r>
            <a:r>
              <a:rPr lang="en-US" baseline="0" dirty="0" smtClean="0"/>
              <a:t> (fission yeast) where we have two known genes that are transcribed on opposite strands and point toward each other.</a:t>
            </a:r>
          </a:p>
          <a:p>
            <a:endParaRPr lang="en-US" baseline="0" dirty="0" smtClean="0"/>
          </a:p>
          <a:p>
            <a:r>
              <a:rPr lang="en-US" baseline="0" dirty="0" smtClean="0"/>
              <a:t>We have strand specific </a:t>
            </a:r>
            <a:r>
              <a:rPr lang="en-US" baseline="0" dirty="0" err="1" smtClean="0"/>
              <a:t>rna-seq</a:t>
            </a:r>
            <a:r>
              <a:rPr lang="en-US" baseline="0" dirty="0" smtClean="0"/>
              <a:t> and the coverage plots for each strand are shown above.  From the coverage plots, you can see that there’s overlap in the coverage in their UTR regions, and if we didn’t have strand-specific data, then we’d reconstruct a single transcript that covers both genes.  Because we have the strand-specific data, though, Trinity is able to separately reconstruct these transcripts, allowing for overlap among their UTRs.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117</a:t>
            </a:fld>
            <a:endParaRPr lang="en-US"/>
          </a:p>
        </p:txBody>
      </p:sp>
    </p:spTree>
    <p:extLst>
      <p:ext uri="{BB962C8B-B14F-4D97-AF65-F5344CB8AC3E}">
        <p14:creationId xmlns:p14="http://schemas.microsoft.com/office/powerpoint/2010/main" val="24850187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example in</a:t>
            </a:r>
            <a:r>
              <a:rPr lang="en-US" baseline="0" dirty="0" smtClean="0"/>
              <a:t> fission yeast that highlights the importance of strand-specific </a:t>
            </a:r>
            <a:r>
              <a:rPr lang="en-US" baseline="0" dirty="0" err="1" smtClean="0"/>
              <a:t>rna</a:t>
            </a:r>
            <a:r>
              <a:rPr lang="en-US" baseline="0" dirty="0" smtClean="0"/>
              <a:t>-seq.</a:t>
            </a:r>
          </a:p>
          <a:p>
            <a:endParaRPr lang="en-US" baseline="0" dirty="0" smtClean="0"/>
          </a:p>
          <a:p>
            <a:r>
              <a:rPr lang="en-US" baseline="0" dirty="0" smtClean="0"/>
              <a:t>This region of the genome encodes three genes that are all encoded on the same strand. From the </a:t>
            </a:r>
            <a:r>
              <a:rPr lang="en-US" baseline="0" dirty="0" err="1" smtClean="0"/>
              <a:t>rna-seq</a:t>
            </a:r>
            <a:r>
              <a:rPr lang="en-US" baseline="0" dirty="0" smtClean="0"/>
              <a:t> coverage plots, we can see that the two genes on the end are transcribed on their coding strand, but the central gene encoding a meiosis specific protein kinase is dominated by transcription on the opposite strand.  This antisense transcription is thought to play an important role in the regulation of meiotic genes in fission yeast, and would have gone unnoticed if we hadn’t used strand-specific </a:t>
            </a:r>
            <a:r>
              <a:rPr lang="en-US" baseline="0" dirty="0" err="1" smtClean="0"/>
              <a:t>rna</a:t>
            </a:r>
            <a:r>
              <a:rPr lang="en-US" baseline="0" dirty="0" smtClean="0"/>
              <a:t>-seq.</a:t>
            </a:r>
          </a:p>
        </p:txBody>
      </p:sp>
      <p:sp>
        <p:nvSpPr>
          <p:cNvPr id="4" name="Slide Number Placeholder 3"/>
          <p:cNvSpPr>
            <a:spLocks noGrp="1"/>
          </p:cNvSpPr>
          <p:nvPr>
            <p:ph type="sldNum" sz="quarter" idx="10"/>
          </p:nvPr>
        </p:nvSpPr>
        <p:spPr/>
        <p:txBody>
          <a:bodyPr/>
          <a:lstStyle/>
          <a:p>
            <a:fld id="{AEB432F8-549B-8D4E-891A-567AC352434D}" type="slidenum">
              <a:rPr lang="en-US" smtClean="0"/>
              <a:t>118</a:t>
            </a:fld>
            <a:endParaRPr lang="en-US"/>
          </a:p>
        </p:txBody>
      </p:sp>
    </p:spTree>
    <p:extLst>
      <p:ext uri="{BB962C8B-B14F-4D97-AF65-F5344CB8AC3E}">
        <p14:creationId xmlns:p14="http://schemas.microsoft.com/office/powerpoint/2010/main" val="37703313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RNA-Seq,</a:t>
            </a:r>
            <a:r>
              <a:rPr lang="en-US" baseline="0" dirty="0" smtClean="0"/>
              <a:t> the expression of a transcript is measured based on the number of RNA-Seq reads sampled that map to the corresponding transcript.</a:t>
            </a:r>
          </a:p>
          <a:p>
            <a:endParaRPr lang="en-US" baseline="0" dirty="0" smtClean="0"/>
          </a:p>
          <a:p>
            <a:r>
              <a:rPr lang="en-US" baseline="0" dirty="0" smtClean="0"/>
              <a:t>The number of reads sequenced for a transcript depends on a number of factors.</a:t>
            </a:r>
          </a:p>
          <a:p>
            <a:endParaRPr lang="en-US" baseline="0" dirty="0" smtClean="0"/>
          </a:p>
          <a:p>
            <a:r>
              <a:rPr lang="en-US" baseline="0" dirty="0" smtClean="0"/>
              <a:t>For one, the number of reads observed depends on the expression of the transcript.  Transcripts that are expressed at higher levels should account for more reads in the sample than those expressed at lower levels if all else is equal.   </a:t>
            </a:r>
          </a:p>
          <a:p>
            <a:endParaRPr lang="en-US" baseline="0" dirty="0" smtClean="0"/>
          </a:p>
          <a:p>
            <a:r>
              <a:rPr lang="en-US" baseline="0" dirty="0" smtClean="0"/>
              <a:t>Also, the sequencing depth must be taken into account.  The deeper you sequence, the more reads you’ll observe mapping to transcripts at any expression level.</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120</a:t>
            </a:fld>
            <a:endParaRPr lang="en-US"/>
          </a:p>
        </p:txBody>
      </p:sp>
    </p:spTree>
    <p:extLst>
      <p:ext uri="{BB962C8B-B14F-4D97-AF65-F5344CB8AC3E}">
        <p14:creationId xmlns:p14="http://schemas.microsoft.com/office/powerpoint/2010/main" val="19201005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number of reads</a:t>
            </a:r>
            <a:r>
              <a:rPr lang="en-US" baseline="0" dirty="0" smtClean="0"/>
              <a:t> corresponding to a transcript also depends on its length.  Longer transcripts represent more real estate in the sequencing library than shorter transcripts expressed at the same level (number of transcripts per cell).</a:t>
            </a:r>
          </a:p>
          <a:p>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121</a:t>
            </a:fld>
            <a:endParaRPr lang="en-US"/>
          </a:p>
        </p:txBody>
      </p:sp>
    </p:spTree>
    <p:extLst>
      <p:ext uri="{BB962C8B-B14F-4D97-AF65-F5344CB8AC3E}">
        <p14:creationId xmlns:p14="http://schemas.microsoft.com/office/powerpoint/2010/main" val="31528571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so, when computing expression for transcripts, both the number of reads mapping to each transcript and the lengths of those transcripts must be taken into account.</a:t>
            </a:r>
            <a:endParaRPr lang="en-US" dirty="0" smtClean="0"/>
          </a:p>
          <a:p>
            <a:endParaRPr lang="en-US" dirty="0" smtClean="0"/>
          </a:p>
          <a:p>
            <a:r>
              <a:rPr lang="en-US" dirty="0" smtClean="0"/>
              <a:t>The metric reported is often in units of FPKM.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122</a:t>
            </a:fld>
            <a:endParaRPr lang="en-US"/>
          </a:p>
        </p:txBody>
      </p:sp>
    </p:spTree>
    <p:extLst>
      <p:ext uri="{BB962C8B-B14F-4D97-AF65-F5344CB8AC3E}">
        <p14:creationId xmlns:p14="http://schemas.microsoft.com/office/powerpoint/2010/main" val="27145344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Accurately estimating</a:t>
            </a:r>
            <a:r>
              <a:rPr lang="en-US" baseline="0" dirty="0" smtClean="0"/>
              <a:t> transcript expression levels is actually much more complicated due to the fact that not all RNA-Seq reads are able to map uniquely to their corresponding transcript.</a:t>
            </a:r>
          </a:p>
          <a:p>
            <a:endParaRPr lang="en-US" baseline="0" dirty="0" smtClean="0"/>
          </a:p>
          <a:p>
            <a:r>
              <a:rPr lang="en-US" baseline="0" dirty="0" smtClean="0"/>
              <a:t>This is particularly the case for alternatively spliced transcripts.  Such transcripts are not entirely identical, but can share a substantial amount of sequence in common, differing at sites of splicing variation, such as due to skipped exons or from differential splice site selection.</a:t>
            </a:r>
          </a:p>
          <a:p>
            <a:endParaRPr lang="en-US" baseline="0" dirty="0" smtClean="0"/>
          </a:p>
          <a:p>
            <a:r>
              <a:rPr lang="en-US" dirty="0" smtClean="0"/>
              <a:t>Here’s an example of the problem,</a:t>
            </a:r>
            <a:r>
              <a:rPr lang="en-US" baseline="0" dirty="0" smtClean="0"/>
              <a:t> where we have two isoforms A, B, with shared sequences in blue and isoform- unique sequences in yellow or red.  Reads mapping to either the yellow or red sequences will map uniquely and unambiguously.  However, the reads that map to the blue regions will map ambiguously.  It isn’t obvious as to which transcript the reads were derived.   Using sophisticated statistical inference methods, we can infer the likelihood of a blue read having been derived from one isoform or the other, by taking into account the number of uniquely mapping reads and the length of each isoform.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124</a:t>
            </a:fld>
            <a:endParaRPr lang="en-US"/>
          </a:p>
        </p:txBody>
      </p:sp>
    </p:spTree>
    <p:extLst>
      <p:ext uri="{BB962C8B-B14F-4D97-AF65-F5344CB8AC3E}">
        <p14:creationId xmlns:p14="http://schemas.microsoft.com/office/powerpoint/2010/main" val="35769721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tools</a:t>
            </a:r>
            <a:r>
              <a:rPr lang="en-US" baseline="0" dirty="0" smtClean="0"/>
              <a:t> available that implement these methods, which rely on the technique of expectation maximization.</a:t>
            </a:r>
          </a:p>
          <a:p>
            <a:endParaRPr lang="en-US" baseline="0" dirty="0" smtClean="0"/>
          </a:p>
          <a:p>
            <a:r>
              <a:rPr lang="en-US" baseline="0" dirty="0" smtClean="0"/>
              <a:t>Expectation maximization involves cycling between estimating parameters of a statistical model based on the data, and computing likelihood estimates of results from applying those model parameters.   </a:t>
            </a:r>
          </a:p>
          <a:p>
            <a:endParaRPr lang="en-US" baseline="0" dirty="0" smtClean="0"/>
          </a:p>
          <a:p>
            <a:r>
              <a:rPr lang="en-US" baseline="0" dirty="0" smtClean="0"/>
              <a:t>In this case, you can think of the algorithm as fractionally assigning the blue reads to each isoform and estimating the likelihood of those assignments.  With each iteration of the algorithm, the read assignments become more likely, and eventually the likelihood will converge to a maximum value.  Finally, the counts of reads assigned to each isoform </a:t>
            </a:r>
            <a:r>
              <a:rPr lang="en-US" baseline="0" smtClean="0"/>
              <a:t>are reported.</a:t>
            </a:r>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125</a:t>
            </a:fld>
            <a:endParaRPr lang="en-US"/>
          </a:p>
        </p:txBody>
      </p:sp>
    </p:spTree>
    <p:extLst>
      <p:ext uri="{BB962C8B-B14F-4D97-AF65-F5344CB8AC3E}">
        <p14:creationId xmlns:p14="http://schemas.microsoft.com/office/powerpoint/2010/main" val="1302293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There are two different</a:t>
            </a:r>
            <a:r>
              <a:rPr lang="en-US" baseline="0" dirty="0" smtClean="0"/>
              <a:t> commonly used strategies for reconstructing transcripts from RNA-</a:t>
            </a:r>
            <a:r>
              <a:rPr lang="en-US" baseline="0" dirty="0" err="1" smtClean="0"/>
              <a:t>Seq</a:t>
            </a:r>
            <a:r>
              <a:rPr lang="en-US" baseline="0" dirty="0" smtClean="0"/>
              <a:t> reads.</a:t>
            </a:r>
            <a:endParaRPr lang="en-US" dirty="0" smtClean="0"/>
          </a:p>
          <a:p>
            <a:endParaRPr lang="en-US" dirty="0" smtClean="0"/>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39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134</a:t>
            </a:fld>
            <a:endParaRPr lang="en-US"/>
          </a:p>
        </p:txBody>
      </p:sp>
    </p:spTree>
    <p:extLst>
      <p:ext uri="{BB962C8B-B14F-4D97-AF65-F5344CB8AC3E}">
        <p14:creationId xmlns:p14="http://schemas.microsoft.com/office/powerpoint/2010/main" val="2331098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0F65D3-854A-CB4D-BBF7-78F447419000}"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541444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0F65D3-854A-CB4D-BBF7-78F447419000}"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56570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0F65D3-854A-CB4D-BBF7-78F447419000}"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731761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030"/>
          <p:cNvSpPr>
            <a:spLocks noGrp="1" noChangeArrowheads="1"/>
          </p:cNvSpPr>
          <p:nvPr>
            <p:ph type="sldNum" sz="quarter" idx="10"/>
          </p:nvPr>
        </p:nvSpPr>
        <p:spPr>
          <a:xfrm>
            <a:off x="6705600" y="6248400"/>
            <a:ext cx="19050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6" charset="0"/>
              </a:defRPr>
            </a:lvl1pPr>
          </a:lstStyle>
          <a:p>
            <a:pPr>
              <a:defRPr/>
            </a:pPr>
            <a:fld id="{21C19A96-AE07-46D8-8C21-C35B4C0409D8}" type="slidenum">
              <a:rPr lang="en-US"/>
              <a:pPr>
                <a:defRPr/>
              </a:pPr>
              <a:t>‹#›</a:t>
            </a:fld>
            <a:endParaRPr lang="en-US" dirty="0"/>
          </a:p>
        </p:txBody>
      </p:sp>
    </p:spTree>
    <p:extLst>
      <p:ext uri="{BB962C8B-B14F-4D97-AF65-F5344CB8AC3E}">
        <p14:creationId xmlns:p14="http://schemas.microsoft.com/office/powerpoint/2010/main" val="1229164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0F65D3-854A-CB4D-BBF7-78F447419000}"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270225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0F65D3-854A-CB4D-BBF7-78F447419000}"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4155898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0F65D3-854A-CB4D-BBF7-78F447419000}" type="datetimeFigureOut">
              <a:rPr lang="en-US" smtClean="0"/>
              <a:t>9/9/17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903734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0F65D3-854A-CB4D-BBF7-78F447419000}" type="datetimeFigureOut">
              <a:rPr lang="en-US" smtClean="0"/>
              <a:t>9/9/17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3358985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0F65D3-854A-CB4D-BBF7-78F447419000}" type="datetimeFigureOut">
              <a:rPr lang="en-US" smtClean="0"/>
              <a:t>9/9/17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2043912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0F65D3-854A-CB4D-BBF7-78F447419000}" type="datetimeFigureOut">
              <a:rPr lang="en-US" smtClean="0"/>
              <a:t>9/9/17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2305225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0F65D3-854A-CB4D-BBF7-78F447419000}" type="datetimeFigureOut">
              <a:rPr lang="en-US" smtClean="0"/>
              <a:t>9/9/17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2359179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0F65D3-854A-CB4D-BBF7-78F447419000}" type="datetimeFigureOut">
              <a:rPr lang="en-US" smtClean="0"/>
              <a:t>9/9/17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15658215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F65D3-854A-CB4D-BBF7-78F447419000}" type="datetimeFigureOut">
              <a:rPr lang="en-US" smtClean="0"/>
              <a:t>9/9/17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42297F-F05C-4349-94ED-413B1690ABF8}" type="slidenum">
              <a:rPr lang="en-US" smtClean="0"/>
              <a:t>‹#›</a:t>
            </a:fld>
            <a:endParaRPr lang="en-US"/>
          </a:p>
        </p:txBody>
      </p:sp>
    </p:spTree>
    <p:extLst>
      <p:ext uri="{BB962C8B-B14F-4D97-AF65-F5344CB8AC3E}">
        <p14:creationId xmlns:p14="http://schemas.microsoft.com/office/powerpoint/2010/main" val="892330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00.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01.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0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0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04.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0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07.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09.xml.rels><?xml version="1.0" encoding="UTF-8" standalone="yes"?>
<Relationships xmlns="http://schemas.openxmlformats.org/package/2006/relationships"><Relationship Id="rId11" Type="http://schemas.openxmlformats.org/officeDocument/2006/relationships/image" Target="../media/image73.png"/><Relationship Id="rId12"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4.png"/><Relationship Id="rId4" Type="http://schemas.openxmlformats.org/officeDocument/2006/relationships/image" Target="../media/image66.png"/><Relationship Id="rId5" Type="http://schemas.openxmlformats.org/officeDocument/2006/relationships/image" Target="../media/image67.emf"/><Relationship Id="rId6" Type="http://schemas.openxmlformats.org/officeDocument/2006/relationships/image" Target="../media/image68.emf"/><Relationship Id="rId7" Type="http://schemas.openxmlformats.org/officeDocument/2006/relationships/image" Target="../media/image69.emf"/><Relationship Id="rId8" Type="http://schemas.openxmlformats.org/officeDocument/2006/relationships/image" Target="../media/image70.emf"/><Relationship Id="rId9" Type="http://schemas.openxmlformats.org/officeDocument/2006/relationships/image" Target="../media/image71.emf"/><Relationship Id="rId10" Type="http://schemas.openxmlformats.org/officeDocument/2006/relationships/image" Target="../media/image72.png"/></Relationships>
</file>

<file path=ppt/slides/_rels/slide11.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11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1.png"/></Relationships>
</file>

<file path=ppt/slides/_rels/slide113.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15.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jpe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117.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18.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8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8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Microsoft_Equation1.bin"/><Relationship Id="rId4" Type="http://schemas.openxmlformats.org/officeDocument/2006/relationships/image" Target="../media/image89.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9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9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29.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13.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0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14.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 Id="rId3" Type="http://schemas.openxmlformats.org/officeDocument/2006/relationships/image" Target="../media/image10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 Id="rId3" Type="http://schemas.openxmlformats.org/officeDocument/2006/relationships/image" Target="../media/image10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146.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jpe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jpeg"/><Relationship Id="rId9" Type="http://schemas.openxmlformats.org/officeDocument/2006/relationships/image" Target="../media/image14.png"/><Relationship Id="rId10"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jpe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jpe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hyperlink" Target="https://www.youtube.com/watch?v=fCd6B5HRaZ8"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9.xml.rels><?xml version="1.0" encoding="UTF-8" standalone="yes"?>
<Relationships xmlns="http://schemas.openxmlformats.org/package/2006/relationships"><Relationship Id="rId3" Type="http://schemas.openxmlformats.org/officeDocument/2006/relationships/image" Target="../media/image29.gif"/><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6.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7.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3.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jpe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5.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5.jpeg"/></Relationships>
</file>

<file path=ppt/slides/_rels/slide8.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5.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5.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5.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5.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5.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5.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5.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5.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5.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45.jpeg"/></Relationships>
</file>

<file path=ppt/slides/_rels/slide9.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5.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5.jpeg"/></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5.jpe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9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45.jpe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9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49.png"/><Relationship Id="rId6" Type="http://schemas.openxmlformats.org/officeDocument/2006/relationships/image" Target="../media/image45.jpe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9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49.png"/><Relationship Id="rId6" Type="http://schemas.openxmlformats.org/officeDocument/2006/relationships/image" Target="../media/image45.jpe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9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49.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46.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9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smtClean="0"/>
                <a:t>Extract RNA, convert to cDNA</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1531789" y="250673"/>
            <a:ext cx="6434599" cy="523220"/>
          </a:xfrm>
          <a:prstGeom prst="rect">
            <a:avLst/>
          </a:prstGeom>
          <a:noFill/>
        </p:spPr>
        <p:txBody>
          <a:bodyPr wrap="none" rtlCol="0">
            <a:spAutoFit/>
          </a:bodyPr>
          <a:lstStyle/>
          <a:p>
            <a:r>
              <a:rPr lang="en-US" sz="2800" dirty="0" smtClean="0"/>
              <a:t>RNA-Seq Empowers Transcriptome Studies</a:t>
            </a:r>
            <a:endParaRPr lang="en-US" sz="2800" dirty="0"/>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3"/>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smtClean="0"/>
                <a:t>Next-gen Sequencer</a:t>
              </a:r>
            </a:p>
            <a:p>
              <a:pPr algn="ctr"/>
              <a:r>
                <a:rPr lang="en-US" sz="1600" i="1" dirty="0" smtClean="0"/>
                <a:t>(pick your favorite)</a:t>
              </a:r>
              <a:endParaRPr lang="en-US" sz="1600" i="1" dirty="0"/>
            </a:p>
          </p:txBody>
        </p:sp>
      </p:grpSp>
      <p:pic>
        <p:nvPicPr>
          <p:cNvPr id="4" name="Picture 3"/>
          <p:cNvPicPr>
            <a:picLocks noChangeAspect="1"/>
          </p:cNvPicPr>
          <p:nvPr/>
        </p:nvPicPr>
        <p:blipFill>
          <a:blip r:embed="rId4"/>
          <a:stretch>
            <a:fillRect/>
          </a:stretch>
        </p:blipFill>
        <p:spPr>
          <a:xfrm>
            <a:off x="436414" y="913009"/>
            <a:ext cx="3289474" cy="3513466"/>
          </a:xfrm>
          <a:prstGeom prst="rect">
            <a:avLst/>
          </a:prstGeom>
        </p:spPr>
      </p:pic>
    </p:spTree>
    <p:extLst>
      <p:ext uri="{BB962C8B-B14F-4D97-AF65-F5344CB8AC3E}">
        <p14:creationId xmlns:p14="http://schemas.microsoft.com/office/powerpoint/2010/main" val="22612662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203200"/>
            <a:ext cx="8062913" cy="500063"/>
          </a:xfrm>
          <a:prstGeom prst="rect">
            <a:avLst/>
          </a:prstGeom>
          <a:noFill/>
          <a:ln w="9525">
            <a:noFill/>
            <a:miter lim="800000"/>
            <a:headEnd/>
            <a:tailEnd/>
          </a:ln>
        </p:spPr>
        <p:txBody>
          <a:bodyPr/>
          <a:lstStyle/>
          <a:p>
            <a:pPr algn="ctr" eaLnBrk="0" hangingPunct="0"/>
            <a:r>
              <a:rPr lang="en-US" sz="3200" dirty="0" smtClean="0">
                <a:solidFill>
                  <a:srgbClr val="000000"/>
                </a:solidFill>
                <a:latin typeface="Calibri" pitchFamily="34" charset="0"/>
              </a:rPr>
              <a:t>RNA-Seq:  How do we make cDNA?</a:t>
            </a:r>
            <a:endParaRPr lang="en-US" sz="3200" dirty="0">
              <a:solidFill>
                <a:srgbClr val="000000"/>
              </a:solidFill>
              <a:latin typeface="Calibri" pitchFamily="34" charset="0"/>
            </a:endParaRPr>
          </a:p>
          <a:p>
            <a:pPr eaLnBrk="0" hangingPunct="0"/>
            <a:endParaRPr lang="en-US" sz="3200" dirty="0">
              <a:solidFill>
                <a:schemeClr val="bg1"/>
              </a:solidFill>
              <a:latin typeface="Calibri" pitchFamily="34" charset="0"/>
            </a:endParaRPr>
          </a:p>
        </p:txBody>
      </p:sp>
      <p:sp>
        <p:nvSpPr>
          <p:cNvPr id="21" name="Text Box 3"/>
          <p:cNvSpPr txBox="1">
            <a:spLocks noChangeArrowheads="1"/>
          </p:cNvSpPr>
          <p:nvPr/>
        </p:nvSpPr>
        <p:spPr bwMode="auto">
          <a:xfrm>
            <a:off x="1965325" y="2405063"/>
            <a:ext cx="2465227" cy="400110"/>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Reverse transcriptase</a:t>
            </a:r>
          </a:p>
        </p:txBody>
      </p:sp>
      <p:sp>
        <p:nvSpPr>
          <p:cNvPr id="22" name="Text Box 4"/>
          <p:cNvSpPr txBox="1">
            <a:spLocks noChangeArrowheads="1"/>
          </p:cNvSpPr>
          <p:nvPr/>
        </p:nvSpPr>
        <p:spPr bwMode="auto">
          <a:xfrm>
            <a:off x="1965325" y="3649663"/>
            <a:ext cx="1971181" cy="1015663"/>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RNase H</a:t>
            </a:r>
          </a:p>
          <a:p>
            <a:pPr eaLnBrk="0" hangingPunct="0"/>
            <a:r>
              <a:rPr lang="en-US" sz="2000" b="1">
                <a:solidFill>
                  <a:srgbClr val="000000"/>
                </a:solidFill>
                <a:latin typeface="Calibri" pitchFamily="34" charset="0"/>
              </a:rPr>
              <a:t>DNA polymerase</a:t>
            </a:r>
          </a:p>
          <a:p>
            <a:pPr eaLnBrk="0" hangingPunct="0"/>
            <a:r>
              <a:rPr lang="en-US" sz="2000" b="1">
                <a:solidFill>
                  <a:srgbClr val="000000"/>
                </a:solidFill>
                <a:latin typeface="Calibri" pitchFamily="34" charset="0"/>
              </a:rPr>
              <a:t>DNA Ligase</a:t>
            </a:r>
          </a:p>
        </p:txBody>
      </p:sp>
      <p:sp>
        <p:nvSpPr>
          <p:cNvPr id="23" name="Text Box 5"/>
          <p:cNvSpPr txBox="1">
            <a:spLocks noChangeArrowheads="1"/>
          </p:cNvSpPr>
          <p:nvPr/>
        </p:nvSpPr>
        <p:spPr bwMode="auto">
          <a:xfrm>
            <a:off x="1965325" y="1184275"/>
            <a:ext cx="3908442"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Prime with Random Hexamers (R6)</a:t>
            </a:r>
          </a:p>
        </p:txBody>
      </p:sp>
      <p:sp>
        <p:nvSpPr>
          <p:cNvPr id="24" name="Line 6"/>
          <p:cNvSpPr>
            <a:spLocks noChangeShapeType="1"/>
          </p:cNvSpPr>
          <p:nvPr/>
        </p:nvSpPr>
        <p:spPr bwMode="auto">
          <a:xfrm>
            <a:off x="3508375" y="3581400"/>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5" name="Line 7"/>
          <p:cNvSpPr>
            <a:spLocks noChangeShapeType="1"/>
          </p:cNvSpPr>
          <p:nvPr/>
        </p:nvSpPr>
        <p:spPr bwMode="auto">
          <a:xfrm>
            <a:off x="4302125" y="3581400"/>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6" name="Line 8"/>
          <p:cNvSpPr>
            <a:spLocks noChangeShapeType="1"/>
          </p:cNvSpPr>
          <p:nvPr/>
        </p:nvSpPr>
        <p:spPr bwMode="auto">
          <a:xfrm>
            <a:off x="5224463" y="3581400"/>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7" name="Line 9"/>
          <p:cNvSpPr>
            <a:spLocks noChangeShapeType="1"/>
          </p:cNvSpPr>
          <p:nvPr/>
        </p:nvSpPr>
        <p:spPr bwMode="auto">
          <a:xfrm>
            <a:off x="4773613" y="2306638"/>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8" name="Line 10"/>
          <p:cNvSpPr>
            <a:spLocks noChangeShapeType="1"/>
          </p:cNvSpPr>
          <p:nvPr/>
        </p:nvSpPr>
        <p:spPr bwMode="auto">
          <a:xfrm>
            <a:off x="4773613" y="3852863"/>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9" name="Text Box 11"/>
          <p:cNvSpPr txBox="1">
            <a:spLocks noChangeArrowheads="1"/>
          </p:cNvSpPr>
          <p:nvPr/>
        </p:nvSpPr>
        <p:spPr bwMode="auto">
          <a:xfrm>
            <a:off x="3278914" y="2955925"/>
            <a:ext cx="3084097" cy="400110"/>
          </a:xfrm>
          <a:prstGeom prst="rect">
            <a:avLst/>
          </a:prstGeom>
          <a:noFill/>
          <a:ln w="9525">
            <a:noFill/>
            <a:miter lim="800000"/>
            <a:headEnd/>
            <a:tailEnd/>
          </a:ln>
        </p:spPr>
        <p:txBody>
          <a:bodyPr wrap="none">
            <a:spAutoFit/>
          </a:bodyPr>
          <a:lstStyle/>
          <a:p>
            <a:pPr eaLnBrk="0" hangingPunct="0"/>
            <a:r>
              <a:rPr lang="en-US" sz="2000" b="1" dirty="0" err="1" smtClean="0">
                <a:solidFill>
                  <a:srgbClr val="000090"/>
                </a:solidFill>
                <a:latin typeface="Calibri" pitchFamily="34" charset="0"/>
              </a:rPr>
              <a:t>cDNA</a:t>
            </a:r>
            <a:r>
              <a:rPr lang="en-US" sz="2000" b="1" dirty="0" smtClean="0">
                <a:solidFill>
                  <a:srgbClr val="000090"/>
                </a:solidFill>
                <a:latin typeface="Calibri" pitchFamily="34" charset="0"/>
              </a:rPr>
              <a:t> First </a:t>
            </a:r>
            <a:r>
              <a:rPr lang="en-US" sz="2000" b="1" dirty="0">
                <a:solidFill>
                  <a:srgbClr val="000090"/>
                </a:solidFill>
                <a:latin typeface="Calibri" pitchFamily="34" charset="0"/>
              </a:rPr>
              <a:t>strand synthesis</a:t>
            </a:r>
          </a:p>
        </p:txBody>
      </p:sp>
      <p:sp>
        <p:nvSpPr>
          <p:cNvPr id="30" name="Text Box 12"/>
          <p:cNvSpPr txBox="1">
            <a:spLocks noChangeArrowheads="1"/>
          </p:cNvSpPr>
          <p:nvPr/>
        </p:nvSpPr>
        <p:spPr bwMode="auto">
          <a:xfrm>
            <a:off x="3105742" y="4647040"/>
            <a:ext cx="3391799" cy="400110"/>
          </a:xfrm>
          <a:prstGeom prst="rect">
            <a:avLst/>
          </a:prstGeom>
          <a:noFill/>
          <a:ln w="9525">
            <a:noFill/>
            <a:miter lim="800000"/>
            <a:headEnd/>
            <a:tailEnd/>
          </a:ln>
        </p:spPr>
        <p:txBody>
          <a:bodyPr wrap="none">
            <a:spAutoFit/>
          </a:bodyPr>
          <a:lstStyle/>
          <a:p>
            <a:pPr eaLnBrk="0" hangingPunct="0"/>
            <a:r>
              <a:rPr lang="en-US" sz="2000" b="1" dirty="0" err="1" smtClean="0">
                <a:solidFill>
                  <a:srgbClr val="FF00FF"/>
                </a:solidFill>
                <a:latin typeface="Calibri" pitchFamily="34" charset="0"/>
              </a:rPr>
              <a:t>cDNA</a:t>
            </a:r>
            <a:r>
              <a:rPr lang="en-US" sz="2000" b="1" dirty="0" smtClean="0">
                <a:solidFill>
                  <a:srgbClr val="FF00FF"/>
                </a:solidFill>
                <a:latin typeface="Calibri" pitchFamily="34" charset="0"/>
              </a:rPr>
              <a:t> Second </a:t>
            </a:r>
            <a:r>
              <a:rPr lang="en-US" sz="2000" b="1" dirty="0">
                <a:solidFill>
                  <a:srgbClr val="FF00FF"/>
                </a:solidFill>
                <a:latin typeface="Calibri" pitchFamily="34" charset="0"/>
              </a:rPr>
              <a:t>strand synthesis</a:t>
            </a:r>
          </a:p>
        </p:txBody>
      </p:sp>
      <p:sp>
        <p:nvSpPr>
          <p:cNvPr id="31" name="Text Box 13"/>
          <p:cNvSpPr txBox="1">
            <a:spLocks noChangeArrowheads="1"/>
          </p:cNvSpPr>
          <p:nvPr/>
        </p:nvSpPr>
        <p:spPr bwMode="auto">
          <a:xfrm>
            <a:off x="4411663" y="1601788"/>
            <a:ext cx="726481" cy="338554"/>
          </a:xfrm>
          <a:prstGeom prst="rect">
            <a:avLst/>
          </a:prstGeom>
          <a:noFill/>
          <a:ln w="9525">
            <a:noFill/>
            <a:miter lim="800000"/>
            <a:headEnd/>
            <a:tailEnd/>
          </a:ln>
        </p:spPr>
        <p:txBody>
          <a:bodyPr wrap="none">
            <a:spAutoFit/>
          </a:bodyPr>
          <a:lstStyle/>
          <a:p>
            <a:pPr eaLnBrk="0" hangingPunct="0"/>
            <a:r>
              <a:rPr lang="en-US" sz="1600" b="1" dirty="0">
                <a:solidFill>
                  <a:srgbClr val="008000"/>
                </a:solidFill>
                <a:latin typeface="Calibri" pitchFamily="34" charset="0"/>
              </a:rPr>
              <a:t>mRNA</a:t>
            </a:r>
          </a:p>
        </p:txBody>
      </p:sp>
      <p:sp>
        <p:nvSpPr>
          <p:cNvPr id="32" name="Text Box 14"/>
          <p:cNvSpPr txBox="1">
            <a:spLocks noChangeArrowheads="1"/>
          </p:cNvSpPr>
          <p:nvPr/>
        </p:nvSpPr>
        <p:spPr bwMode="auto">
          <a:xfrm>
            <a:off x="3122613" y="1849438"/>
            <a:ext cx="40005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5’</a:t>
            </a:r>
            <a:endParaRPr lang="en-US" sz="1600" b="1" baseline="-25000">
              <a:solidFill>
                <a:srgbClr val="008000"/>
              </a:solidFill>
              <a:latin typeface="Calibri" pitchFamily="34" charset="0"/>
            </a:endParaRPr>
          </a:p>
        </p:txBody>
      </p:sp>
      <p:sp>
        <p:nvSpPr>
          <p:cNvPr id="33" name="Text Box 15"/>
          <p:cNvSpPr txBox="1">
            <a:spLocks noChangeArrowheads="1"/>
          </p:cNvSpPr>
          <p:nvPr/>
        </p:nvSpPr>
        <p:spPr bwMode="auto">
          <a:xfrm>
            <a:off x="6142038" y="1849438"/>
            <a:ext cx="36830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3’</a:t>
            </a:r>
            <a:endParaRPr lang="en-US" sz="1600" b="1" baseline="-25000">
              <a:solidFill>
                <a:srgbClr val="008000"/>
              </a:solidFill>
              <a:latin typeface="Calibri" pitchFamily="34" charset="0"/>
            </a:endParaRPr>
          </a:p>
        </p:txBody>
      </p:sp>
      <p:sp>
        <p:nvSpPr>
          <p:cNvPr id="34" name="Line 16"/>
          <p:cNvSpPr>
            <a:spLocks noChangeShapeType="1"/>
          </p:cNvSpPr>
          <p:nvPr/>
        </p:nvSpPr>
        <p:spPr bwMode="auto">
          <a:xfrm>
            <a:off x="3436938" y="2003425"/>
            <a:ext cx="2741612"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5" name="Rectangle 17"/>
          <p:cNvSpPr>
            <a:spLocks noChangeArrowheads="1"/>
          </p:cNvSpPr>
          <p:nvPr/>
        </p:nvSpPr>
        <p:spPr bwMode="auto">
          <a:xfrm>
            <a:off x="4057650"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dirty="0">
                <a:solidFill>
                  <a:srgbClr val="000000"/>
                </a:solidFill>
                <a:latin typeface="Calibri" pitchFamily="34" charset="0"/>
              </a:rPr>
              <a:t>R</a:t>
            </a:r>
            <a:r>
              <a:rPr lang="en-US" sz="1100" baseline="-25000" dirty="0">
                <a:solidFill>
                  <a:srgbClr val="000000"/>
                </a:solidFill>
                <a:latin typeface="Calibri" pitchFamily="34" charset="0"/>
              </a:rPr>
              <a:t>6</a:t>
            </a:r>
          </a:p>
        </p:txBody>
      </p:sp>
      <p:sp>
        <p:nvSpPr>
          <p:cNvPr id="36" name="Rectangle 18"/>
          <p:cNvSpPr>
            <a:spLocks noChangeArrowheads="1"/>
          </p:cNvSpPr>
          <p:nvPr/>
        </p:nvSpPr>
        <p:spPr bwMode="auto">
          <a:xfrm>
            <a:off x="4938713" y="2111375"/>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7" name="Rectangle 19"/>
          <p:cNvSpPr>
            <a:spLocks noChangeArrowheads="1"/>
          </p:cNvSpPr>
          <p:nvPr/>
        </p:nvSpPr>
        <p:spPr bwMode="auto">
          <a:xfrm>
            <a:off x="5991225"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8" name="Line 20"/>
          <p:cNvSpPr>
            <a:spLocks noChangeShapeType="1"/>
          </p:cNvSpPr>
          <p:nvPr/>
        </p:nvSpPr>
        <p:spPr bwMode="auto">
          <a:xfrm>
            <a:off x="3438525" y="3402013"/>
            <a:ext cx="2741613"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9" name="Rectangle 21"/>
          <p:cNvSpPr>
            <a:spLocks noChangeArrowheads="1"/>
          </p:cNvSpPr>
          <p:nvPr/>
        </p:nvSpPr>
        <p:spPr bwMode="auto">
          <a:xfrm>
            <a:off x="4057650"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0" name="Rectangle 22"/>
          <p:cNvSpPr>
            <a:spLocks noChangeArrowheads="1"/>
          </p:cNvSpPr>
          <p:nvPr/>
        </p:nvSpPr>
        <p:spPr bwMode="auto">
          <a:xfrm>
            <a:off x="5991225"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1" name="Rectangle 23"/>
          <p:cNvSpPr>
            <a:spLocks noChangeArrowheads="1"/>
          </p:cNvSpPr>
          <p:nvPr/>
        </p:nvSpPr>
        <p:spPr bwMode="auto">
          <a:xfrm>
            <a:off x="4938713" y="3498850"/>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2" name="Line 24"/>
          <p:cNvSpPr>
            <a:spLocks noChangeShapeType="1"/>
          </p:cNvSpPr>
          <p:nvPr/>
        </p:nvSpPr>
        <p:spPr bwMode="auto">
          <a:xfrm>
            <a:off x="3508375" y="5246688"/>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3" name="Line 25"/>
          <p:cNvSpPr>
            <a:spLocks noChangeShapeType="1"/>
          </p:cNvSpPr>
          <p:nvPr/>
        </p:nvSpPr>
        <p:spPr bwMode="auto">
          <a:xfrm>
            <a:off x="4302125" y="5246688"/>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4" name="Line 26"/>
          <p:cNvSpPr>
            <a:spLocks noChangeShapeType="1"/>
          </p:cNvSpPr>
          <p:nvPr/>
        </p:nvSpPr>
        <p:spPr bwMode="auto">
          <a:xfrm>
            <a:off x="5224463" y="5246688"/>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5" name="Line 27"/>
          <p:cNvSpPr>
            <a:spLocks noChangeShapeType="1"/>
          </p:cNvSpPr>
          <p:nvPr/>
        </p:nvSpPr>
        <p:spPr bwMode="auto">
          <a:xfrm>
            <a:off x="3508375" y="5140325"/>
            <a:ext cx="547688"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6" name="Line 28"/>
          <p:cNvSpPr>
            <a:spLocks noChangeShapeType="1"/>
          </p:cNvSpPr>
          <p:nvPr/>
        </p:nvSpPr>
        <p:spPr bwMode="auto">
          <a:xfrm>
            <a:off x="4302125" y="5140325"/>
            <a:ext cx="639763"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7" name="Line 29"/>
          <p:cNvSpPr>
            <a:spLocks noChangeShapeType="1"/>
          </p:cNvSpPr>
          <p:nvPr/>
        </p:nvSpPr>
        <p:spPr bwMode="auto">
          <a:xfrm>
            <a:off x="5224463" y="5140325"/>
            <a:ext cx="776287"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8" name="Line 30"/>
          <p:cNvSpPr>
            <a:spLocks noChangeShapeType="1"/>
          </p:cNvSpPr>
          <p:nvPr/>
        </p:nvSpPr>
        <p:spPr bwMode="auto">
          <a:xfrm>
            <a:off x="4773613" y="5376863"/>
            <a:ext cx="0" cy="365125"/>
          </a:xfrm>
          <a:prstGeom prst="line">
            <a:avLst/>
          </a:prstGeom>
          <a:noFill/>
          <a:ln w="12700">
            <a:solidFill>
              <a:schemeClr val="tx1"/>
            </a:solidFill>
            <a:prstDash val="dash"/>
            <a:round/>
            <a:headEnd/>
            <a:tailEnd type="stealth" w="med" len="med"/>
          </a:ln>
        </p:spPr>
        <p:txBody>
          <a:bodyPr/>
          <a:lstStyle/>
          <a:p>
            <a:endParaRPr lang="en-US">
              <a:latin typeface="Calibri" pitchFamily="34" charset="0"/>
            </a:endParaRPr>
          </a:p>
        </p:txBody>
      </p:sp>
      <p:sp>
        <p:nvSpPr>
          <p:cNvPr id="49" name="Text Box 31"/>
          <p:cNvSpPr txBox="1">
            <a:spLocks noChangeArrowheads="1"/>
          </p:cNvSpPr>
          <p:nvPr/>
        </p:nvSpPr>
        <p:spPr bwMode="auto">
          <a:xfrm>
            <a:off x="3351213" y="5840413"/>
            <a:ext cx="2496517"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Illumina cDNA Library</a:t>
            </a:r>
          </a:p>
        </p:txBody>
      </p:sp>
      <p:sp>
        <p:nvSpPr>
          <p:cNvPr id="50" name="TextBox 49"/>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Tree>
    <p:extLst>
      <p:ext uri="{BB962C8B-B14F-4D97-AF65-F5344CB8AC3E}">
        <p14:creationId xmlns:p14="http://schemas.microsoft.com/office/powerpoint/2010/main" val="919964476"/>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54"/>
            <a:ext cx="8229600" cy="1143000"/>
          </a:xfrm>
        </p:spPr>
        <p:txBody>
          <a:bodyPr>
            <a:noAutofit/>
          </a:bodyPr>
          <a:lstStyle/>
          <a:p>
            <a:r>
              <a:rPr lang="en-US" sz="2400" dirty="0" smtClean="0"/>
              <a:t>Butterfly Example 1: </a:t>
            </a:r>
            <a:br>
              <a:rPr lang="en-US" sz="2400" dirty="0" smtClean="0"/>
            </a:br>
            <a:r>
              <a:rPr lang="en-US" sz="2400" dirty="0" smtClean="0"/>
              <a:t>Reconstruction of Alternatively Spliced Transcripts</a:t>
            </a:r>
            <a:endParaRPr lang="en-US" sz="24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176655"/>
            <a:ext cx="9082010" cy="303303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572004733"/>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863414"/>
            <a:ext cx="9082010" cy="234627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286867792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4395167"/>
            <a:ext cx="9082010" cy="18145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168911313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5" name="TextBox 4"/>
          <p:cNvSpPr txBox="1"/>
          <p:nvPr/>
        </p:nvSpPr>
        <p:spPr>
          <a:xfrm>
            <a:off x="6257156" y="5098295"/>
            <a:ext cx="2192277" cy="369332"/>
          </a:xfrm>
          <a:prstGeom prst="rect">
            <a:avLst/>
          </a:prstGeom>
          <a:noFill/>
        </p:spPr>
        <p:txBody>
          <a:bodyPr wrap="none" rtlCol="0">
            <a:spAutoFit/>
          </a:bodyPr>
          <a:lstStyle/>
          <a:p>
            <a:r>
              <a:rPr lang="en-US" dirty="0" smtClean="0"/>
              <a:t>(Reference structure)</a:t>
            </a:r>
            <a:endParaRPr lang="en-US" dirty="0"/>
          </a:p>
        </p:txBody>
      </p:sp>
    </p:spTree>
    <p:extLst>
      <p:ext uri="{BB962C8B-B14F-4D97-AF65-F5344CB8AC3E}">
        <p14:creationId xmlns:p14="http://schemas.microsoft.com/office/powerpoint/2010/main" val="258490979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
        <p:nvSpPr>
          <p:cNvPr id="9" name="Rectangle 8"/>
          <p:cNvSpPr/>
          <p:nvPr/>
        </p:nvSpPr>
        <p:spPr>
          <a:xfrm>
            <a:off x="253998" y="2187045"/>
            <a:ext cx="5556347" cy="25596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74344" y="-16714"/>
            <a:ext cx="3132638" cy="523220"/>
          </a:xfrm>
          <a:prstGeom prst="rect">
            <a:avLst/>
          </a:prstGeom>
          <a:noFill/>
        </p:spPr>
        <p:txBody>
          <a:bodyPr wrap="none" rtlCol="0">
            <a:spAutoFit/>
          </a:bodyPr>
          <a:lstStyle/>
          <a:p>
            <a:r>
              <a:rPr lang="en-US" sz="2800" dirty="0" smtClean="0"/>
              <a:t>Butterfly Example 2:</a:t>
            </a:r>
            <a:endParaRPr lang="en-US" sz="2800" dirty="0"/>
          </a:p>
        </p:txBody>
      </p:sp>
    </p:spTree>
    <p:extLst>
      <p:ext uri="{BB962C8B-B14F-4D97-AF65-F5344CB8AC3E}">
        <p14:creationId xmlns:p14="http://schemas.microsoft.com/office/powerpoint/2010/main" val="1817912007"/>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Tree>
    <p:extLst>
      <p:ext uri="{BB962C8B-B14F-4D97-AF65-F5344CB8AC3E}">
        <p14:creationId xmlns:p14="http://schemas.microsoft.com/office/powerpoint/2010/main" val="49763759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smtClean="0"/>
              <a:t>Trinity output: A multi-</a:t>
            </a:r>
            <a:r>
              <a:rPr lang="en-US" dirty="0" err="1" smtClean="0"/>
              <a:t>fasta</a:t>
            </a:r>
            <a:r>
              <a:rPr lang="en-US" dirty="0" smtClean="0"/>
              <a:t> file</a:t>
            </a:r>
            <a:endParaRPr lang="en-US" dirty="0"/>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221459099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2003117"/>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3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2057" cy="6858000"/>
          </a:xfrm>
          <a:prstGeom prst="rect">
            <a:avLst/>
          </a:prstGeom>
        </p:spPr>
      </p:pic>
    </p:spTree>
    <p:extLst>
      <p:ext uri="{BB962C8B-B14F-4D97-AF65-F5344CB8AC3E}">
        <p14:creationId xmlns:p14="http://schemas.microsoft.com/office/powerpoint/2010/main" val="2577265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pic>
        <p:nvPicPr>
          <p:cNvPr id="7" name="Picture 6" descr="Screen Shot 2014-02-10 at 8.27.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8855" y="832153"/>
            <a:ext cx="1301051" cy="1274589"/>
          </a:xfrm>
          <a:prstGeom prst="rect">
            <a:avLst/>
          </a:prstGeom>
        </p:spPr>
      </p:pic>
      <p:sp>
        <p:nvSpPr>
          <p:cNvPr id="8" name="TextBox 7"/>
          <p:cNvSpPr txBox="1"/>
          <p:nvPr/>
        </p:nvSpPr>
        <p:spPr>
          <a:xfrm>
            <a:off x="651651" y="233968"/>
            <a:ext cx="7917552" cy="461665"/>
          </a:xfrm>
          <a:prstGeom prst="rect">
            <a:avLst/>
          </a:prstGeom>
          <a:noFill/>
        </p:spPr>
        <p:txBody>
          <a:bodyPr wrap="none" rtlCol="0">
            <a:spAutoFit/>
          </a:bodyPr>
          <a:lstStyle/>
          <a:p>
            <a:r>
              <a:rPr lang="en-US" sz="2400" dirty="0" smtClean="0"/>
              <a:t>Framework for De novo Transcriptome Assembly and Analysis</a:t>
            </a:r>
            <a:endParaRPr lang="en-US" sz="2400" dirty="0"/>
          </a:p>
        </p:txBody>
      </p:sp>
      <p:sp>
        <p:nvSpPr>
          <p:cNvPr id="9" name="TextBox 8"/>
          <p:cNvSpPr txBox="1"/>
          <p:nvPr/>
        </p:nvSpPr>
        <p:spPr>
          <a:xfrm>
            <a:off x="7418443" y="2575052"/>
            <a:ext cx="1032116" cy="523220"/>
          </a:xfrm>
          <a:prstGeom prst="rect">
            <a:avLst/>
          </a:prstGeom>
          <a:noFill/>
        </p:spPr>
        <p:txBody>
          <a:bodyPr wrap="none" rtlCol="0">
            <a:spAutoFit/>
          </a:bodyPr>
          <a:lstStyle/>
          <a:p>
            <a:r>
              <a:rPr lang="en-US" sz="1400" dirty="0" smtClean="0">
                <a:solidFill>
                  <a:srgbClr val="660066"/>
                </a:solidFill>
              </a:rPr>
              <a:t>1.3 Billion </a:t>
            </a:r>
          </a:p>
          <a:p>
            <a:r>
              <a:rPr lang="en-US" sz="1400" dirty="0">
                <a:solidFill>
                  <a:srgbClr val="660066"/>
                </a:solidFill>
              </a:rPr>
              <a:t>T</a:t>
            </a:r>
            <a:r>
              <a:rPr lang="en-US" sz="1400" dirty="0" smtClean="0">
                <a:solidFill>
                  <a:srgbClr val="660066"/>
                </a:solidFill>
              </a:rPr>
              <a:t>otal </a:t>
            </a:r>
            <a:r>
              <a:rPr lang="en-US" sz="1400" dirty="0">
                <a:solidFill>
                  <a:srgbClr val="660066"/>
                </a:solidFill>
              </a:rPr>
              <a:t>R</a:t>
            </a:r>
            <a:r>
              <a:rPr lang="en-US" sz="1400" dirty="0" smtClean="0">
                <a:solidFill>
                  <a:srgbClr val="660066"/>
                </a:solidFill>
              </a:rPr>
              <a:t>eads</a:t>
            </a:r>
            <a:endParaRPr lang="en-US" sz="1400" dirty="0">
              <a:solidFill>
                <a:srgbClr val="660066"/>
              </a:solidFill>
            </a:endParaRPr>
          </a:p>
        </p:txBody>
      </p:sp>
      <p:sp>
        <p:nvSpPr>
          <p:cNvPr id="10" name="TextBox 9"/>
          <p:cNvSpPr txBox="1"/>
          <p:nvPr/>
        </p:nvSpPr>
        <p:spPr>
          <a:xfrm>
            <a:off x="7433198" y="3185346"/>
            <a:ext cx="1502172" cy="523220"/>
          </a:xfrm>
          <a:prstGeom prst="rect">
            <a:avLst/>
          </a:prstGeom>
          <a:noFill/>
        </p:spPr>
        <p:txBody>
          <a:bodyPr wrap="none" rtlCol="0">
            <a:spAutoFit/>
          </a:bodyPr>
          <a:lstStyle/>
          <a:p>
            <a:r>
              <a:rPr lang="en-US" sz="1400" dirty="0" smtClean="0">
                <a:solidFill>
                  <a:srgbClr val="660066"/>
                </a:solidFill>
              </a:rPr>
              <a:t>86 Million </a:t>
            </a:r>
          </a:p>
          <a:p>
            <a:r>
              <a:rPr lang="en-US" sz="1400" dirty="0" smtClean="0">
                <a:solidFill>
                  <a:srgbClr val="660066"/>
                </a:solidFill>
              </a:rPr>
              <a:t>Normalized Reads</a:t>
            </a:r>
            <a:endParaRPr lang="en-US" sz="1400" dirty="0">
              <a:solidFill>
                <a:srgbClr val="660066"/>
              </a:solidFill>
            </a:endParaRPr>
          </a:p>
        </p:txBody>
      </p:sp>
      <p:grpSp>
        <p:nvGrpSpPr>
          <p:cNvPr id="3" name="Group 2"/>
          <p:cNvGrpSpPr/>
          <p:nvPr/>
        </p:nvGrpSpPr>
        <p:grpSpPr>
          <a:xfrm>
            <a:off x="719667" y="2110434"/>
            <a:ext cx="6138334" cy="653981"/>
            <a:chOff x="790222" y="2124545"/>
            <a:chExt cx="6138334" cy="653981"/>
          </a:xfrm>
        </p:grpSpPr>
        <p:sp>
          <p:nvSpPr>
            <p:cNvPr id="2" name="Rectangle 1"/>
            <p:cNvSpPr/>
            <p:nvPr/>
          </p:nvSpPr>
          <p:spPr>
            <a:xfrm>
              <a:off x="790222" y="2217789"/>
              <a:ext cx="6138334" cy="49710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stretch>
              <a:fillRect/>
            </a:stretch>
          </p:blipFill>
          <p:spPr>
            <a:xfrm rot="10800000">
              <a:off x="1806970" y="2211657"/>
              <a:ext cx="715970" cy="460925"/>
            </a:xfrm>
            <a:prstGeom prst="rect">
              <a:avLst/>
            </a:prstGeom>
          </p:spPr>
        </p:pic>
        <p:pic>
          <p:nvPicPr>
            <p:cNvPr id="11" name="Picture 10"/>
            <p:cNvPicPr>
              <a:picLocks noChangeAspect="1"/>
            </p:cNvPicPr>
            <p:nvPr/>
          </p:nvPicPr>
          <p:blipFill>
            <a:blip r:embed="rId6">
              <a:alphaModFix/>
            </a:blip>
            <a:stretch>
              <a:fillRect/>
            </a:stretch>
          </p:blipFill>
          <p:spPr>
            <a:xfrm rot="2368755">
              <a:off x="2680030" y="2124545"/>
              <a:ext cx="684636" cy="653981"/>
            </a:xfrm>
            <a:prstGeom prst="rect">
              <a:avLst/>
            </a:prstGeom>
          </p:spPr>
        </p:pic>
        <p:pic>
          <p:nvPicPr>
            <p:cNvPr id="12" name="Picture 11"/>
            <p:cNvPicPr>
              <a:picLocks noChangeAspect="1"/>
            </p:cNvPicPr>
            <p:nvPr/>
          </p:nvPicPr>
          <p:blipFill>
            <a:blip r:embed="rId7">
              <a:alphaModFix/>
            </a:blip>
            <a:stretch>
              <a:fillRect/>
            </a:stretch>
          </p:blipFill>
          <p:spPr>
            <a:xfrm>
              <a:off x="3821918" y="2200699"/>
              <a:ext cx="373530" cy="428641"/>
            </a:xfrm>
            <a:prstGeom prst="rect">
              <a:avLst/>
            </a:prstGeom>
          </p:spPr>
        </p:pic>
        <p:pic>
          <p:nvPicPr>
            <p:cNvPr id="13" name="Picture 12"/>
            <p:cNvPicPr>
              <a:picLocks noChangeAspect="1"/>
            </p:cNvPicPr>
            <p:nvPr/>
          </p:nvPicPr>
          <p:blipFill>
            <a:blip r:embed="rId8"/>
            <a:stretch>
              <a:fillRect/>
            </a:stretch>
          </p:blipFill>
          <p:spPr>
            <a:xfrm rot="1254066">
              <a:off x="4263211" y="2237309"/>
              <a:ext cx="308864" cy="436862"/>
            </a:xfrm>
            <a:prstGeom prst="rect">
              <a:avLst/>
            </a:prstGeom>
          </p:spPr>
        </p:pic>
        <p:sp>
          <p:nvSpPr>
            <p:cNvPr id="15" name="Freeform 14"/>
            <p:cNvSpPr/>
            <p:nvPr/>
          </p:nvSpPr>
          <p:spPr>
            <a:xfrm rot="1736307">
              <a:off x="3546353" y="2335379"/>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6" name="Picture 15"/>
            <p:cNvPicPr>
              <a:picLocks noChangeAspect="1"/>
            </p:cNvPicPr>
            <p:nvPr/>
          </p:nvPicPr>
          <p:blipFill>
            <a:blip r:embed="rId9"/>
            <a:stretch>
              <a:fillRect/>
            </a:stretch>
          </p:blipFill>
          <p:spPr>
            <a:xfrm>
              <a:off x="6255670" y="2269514"/>
              <a:ext cx="550062" cy="364070"/>
            </a:xfrm>
            <a:prstGeom prst="rect">
              <a:avLst/>
            </a:prstGeom>
          </p:spPr>
        </p:pic>
        <p:grpSp>
          <p:nvGrpSpPr>
            <p:cNvPr id="17" name="Group 16"/>
            <p:cNvGrpSpPr/>
            <p:nvPr/>
          </p:nvGrpSpPr>
          <p:grpSpPr>
            <a:xfrm>
              <a:off x="5956428" y="2314401"/>
              <a:ext cx="271592" cy="274762"/>
              <a:chOff x="6107260" y="5728229"/>
              <a:chExt cx="373915" cy="378279"/>
            </a:xfrm>
          </p:grpSpPr>
          <p:sp>
            <p:nvSpPr>
              <p:cNvPr id="18" name="Oval 17"/>
              <p:cNvSpPr/>
              <p:nvPr/>
            </p:nvSpPr>
            <p:spPr>
              <a:xfrm>
                <a:off x="6107260" y="5858766"/>
                <a:ext cx="247742" cy="247742"/>
              </a:xfrm>
              <a:prstGeom prst="ellipse">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18" idx="7"/>
              </p:cNvCxnSpPr>
              <p:nvPr/>
            </p:nvCxnSpPr>
            <p:spPr>
              <a:xfrm flipV="1">
                <a:off x="6318721" y="5728229"/>
                <a:ext cx="162454" cy="166818"/>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grpSp>
        <p:pic>
          <p:nvPicPr>
            <p:cNvPr id="20" name="Picture 19" descr="skeletal_muscl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4002" y="2314401"/>
              <a:ext cx="947016" cy="299621"/>
            </a:xfrm>
            <a:prstGeom prst="rect">
              <a:avLst/>
            </a:prstGeom>
          </p:spPr>
        </p:pic>
        <p:pic>
          <p:nvPicPr>
            <p:cNvPr id="21" name="Picture 20" descr="Gill.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50600">
              <a:off x="879740" y="2299769"/>
              <a:ext cx="903467" cy="312887"/>
            </a:xfrm>
            <a:prstGeom prst="rect">
              <a:avLst/>
            </a:prstGeom>
          </p:spPr>
        </p:pic>
      </p:grpSp>
      <p:sp>
        <p:nvSpPr>
          <p:cNvPr id="5" name="TextBox 4"/>
          <p:cNvSpPr txBox="1"/>
          <p:nvPr/>
        </p:nvSpPr>
        <p:spPr>
          <a:xfrm>
            <a:off x="916935" y="3462345"/>
            <a:ext cx="1319479" cy="307777"/>
          </a:xfrm>
          <a:prstGeom prst="rect">
            <a:avLst/>
          </a:prstGeom>
          <a:noFill/>
        </p:spPr>
        <p:txBody>
          <a:bodyPr wrap="none" rtlCol="0">
            <a:spAutoFit/>
          </a:bodyPr>
          <a:lstStyle/>
          <a:p>
            <a:r>
              <a:rPr lang="en-US" sz="1400" dirty="0" smtClean="0">
                <a:solidFill>
                  <a:srgbClr val="660066"/>
                </a:solidFill>
              </a:rPr>
              <a:t>Bowtie &amp; RSEM</a:t>
            </a:r>
            <a:endParaRPr lang="en-US" sz="1400" dirty="0">
              <a:solidFill>
                <a:srgbClr val="660066"/>
              </a:solidFill>
            </a:endParaRPr>
          </a:p>
        </p:txBody>
      </p:sp>
      <p:sp>
        <p:nvSpPr>
          <p:cNvPr id="6" name="TextBox 5"/>
          <p:cNvSpPr txBox="1"/>
          <p:nvPr/>
        </p:nvSpPr>
        <p:spPr>
          <a:xfrm>
            <a:off x="463259" y="4892640"/>
            <a:ext cx="1209899" cy="738664"/>
          </a:xfrm>
          <a:prstGeom prst="rect">
            <a:avLst/>
          </a:prstGeom>
          <a:noFill/>
        </p:spPr>
        <p:txBody>
          <a:bodyPr wrap="none" rtlCol="0">
            <a:spAutoFit/>
          </a:bodyPr>
          <a:lstStyle/>
          <a:p>
            <a:r>
              <a:rPr lang="en-US" sz="1400" dirty="0" err="1" smtClean="0">
                <a:solidFill>
                  <a:srgbClr val="660066"/>
                </a:solidFill>
              </a:rPr>
              <a:t>EdgeR</a:t>
            </a:r>
            <a:r>
              <a:rPr lang="en-US" sz="1400" dirty="0">
                <a:solidFill>
                  <a:srgbClr val="660066"/>
                </a:solidFill>
              </a:rPr>
              <a:t>,</a:t>
            </a:r>
            <a:endParaRPr lang="en-US" sz="1400" dirty="0" smtClean="0">
              <a:solidFill>
                <a:srgbClr val="660066"/>
              </a:solidFill>
            </a:endParaRPr>
          </a:p>
          <a:p>
            <a:r>
              <a:rPr lang="en-US" sz="1400" dirty="0" smtClean="0">
                <a:solidFill>
                  <a:srgbClr val="660066"/>
                </a:solidFill>
              </a:rPr>
              <a:t>Bioconductor,</a:t>
            </a:r>
          </a:p>
          <a:p>
            <a:r>
              <a:rPr lang="en-US" sz="1400" dirty="0" smtClean="0">
                <a:solidFill>
                  <a:srgbClr val="660066"/>
                </a:solidFill>
              </a:rPr>
              <a:t>&amp; Trinity</a:t>
            </a:r>
            <a:endParaRPr lang="en-US" sz="1400" dirty="0">
              <a:solidFill>
                <a:srgbClr val="660066"/>
              </a:solidFill>
            </a:endParaRPr>
          </a:p>
        </p:txBody>
      </p:sp>
      <p:pic>
        <p:nvPicPr>
          <p:cNvPr id="22" name="Picture 21"/>
          <p:cNvPicPr>
            <a:picLocks noChangeAspect="1"/>
          </p:cNvPicPr>
          <p:nvPr/>
        </p:nvPicPr>
        <p:blipFill>
          <a:blip r:embed="rId12"/>
          <a:stretch>
            <a:fillRect/>
          </a:stretch>
        </p:blipFill>
        <p:spPr>
          <a:xfrm>
            <a:off x="4480985" y="3544215"/>
            <a:ext cx="666087" cy="439516"/>
          </a:xfrm>
          <a:prstGeom prst="rect">
            <a:avLst/>
          </a:prstGeom>
        </p:spPr>
      </p:pic>
    </p:spTree>
    <p:extLst>
      <p:ext uri="{BB962C8B-B14F-4D97-AF65-F5344CB8AC3E}">
        <p14:creationId xmlns:p14="http://schemas.microsoft.com/office/powerpoint/2010/main" val="5693096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smtClean="0">
                <a:solidFill>
                  <a:schemeClr val="tx2"/>
                </a:solidFill>
              </a:rPr>
              <a:t>RNA</a:t>
            </a:r>
            <a:r>
              <a:rPr lang="en-US" sz="2000" b="1" dirty="0">
                <a:solidFill>
                  <a:schemeClr val="tx2"/>
                </a:solidFill>
              </a:rPr>
              <a:t>-</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smtClean="0">
                <a:hlinkClick r:id="rId3"/>
              </a:rPr>
              <a:t>http</a:t>
            </a:r>
            <a:r>
              <a:rPr lang="en-US" sz="1100" dirty="0">
                <a:hlinkClick r:id="rId3"/>
              </a:rPr>
              <a:t>://journals.plos.org/ploscompbiol/article?id=10.1371/journal.pcbi.1004393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57977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41.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697" y="477028"/>
            <a:ext cx="3721445" cy="4943172"/>
          </a:xfrm>
          <a:prstGeom prst="rect">
            <a:avLst/>
          </a:prstGeom>
        </p:spPr>
      </p:pic>
      <p:pic>
        <p:nvPicPr>
          <p:cNvPr id="5" name="Picture 4" descr="Screen Shot 2017-06-11 at 3.42.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93" y="5444164"/>
            <a:ext cx="3979593" cy="1248000"/>
          </a:xfrm>
          <a:prstGeom prst="rect">
            <a:avLst/>
          </a:prstGeom>
        </p:spPr>
      </p:pic>
      <p:sp>
        <p:nvSpPr>
          <p:cNvPr id="6" name="TextBox 5"/>
          <p:cNvSpPr txBox="1"/>
          <p:nvPr/>
        </p:nvSpPr>
        <p:spPr>
          <a:xfrm>
            <a:off x="1138131" y="-23964"/>
            <a:ext cx="7092365" cy="461665"/>
          </a:xfrm>
          <a:prstGeom prst="rect">
            <a:avLst/>
          </a:prstGeom>
          <a:noFill/>
        </p:spPr>
        <p:txBody>
          <a:bodyPr wrap="square" rtlCol="0">
            <a:spAutoFit/>
          </a:bodyPr>
          <a:lstStyle/>
          <a:p>
            <a:r>
              <a:rPr lang="en-US" sz="2400" b="1" dirty="0" smtClean="0"/>
              <a:t>Example Applications of the Trinity RNA-</a:t>
            </a:r>
            <a:r>
              <a:rPr lang="en-US" sz="2400" b="1" dirty="0" err="1" smtClean="0"/>
              <a:t>Seq</a:t>
            </a:r>
            <a:r>
              <a:rPr lang="en-US" sz="2400" b="1" dirty="0" smtClean="0"/>
              <a:t> Protocol</a:t>
            </a:r>
            <a:endParaRPr lang="en-US" sz="2400" b="1" dirty="0"/>
          </a:p>
        </p:txBody>
      </p:sp>
      <p:pic>
        <p:nvPicPr>
          <p:cNvPr id="7" name="Picture 6" descr="Screen Shot 2017-06-11 at 3.46.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0703" y="477028"/>
            <a:ext cx="3799152" cy="4967136"/>
          </a:xfrm>
          <a:prstGeom prst="rect">
            <a:avLst/>
          </a:prstGeom>
        </p:spPr>
      </p:pic>
      <p:pic>
        <p:nvPicPr>
          <p:cNvPr id="8" name="Picture 7" descr="Screen Shot 2017-06-11 at 3.50.1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9764" y="5528459"/>
            <a:ext cx="3458077" cy="1127759"/>
          </a:xfrm>
          <a:prstGeom prst="rect">
            <a:avLst/>
          </a:prstGeom>
        </p:spPr>
      </p:pic>
    </p:spTree>
    <p:extLst>
      <p:ext uri="{BB962C8B-B14F-4D97-AF65-F5344CB8AC3E}">
        <p14:creationId xmlns:p14="http://schemas.microsoft.com/office/powerpoint/2010/main" val="8411671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607"/>
            <a:ext cx="8229600" cy="1143000"/>
          </a:xfrm>
        </p:spPr>
        <p:txBody>
          <a:bodyPr>
            <a:noAutofit/>
          </a:bodyPr>
          <a:lstStyle/>
          <a:p>
            <a:r>
              <a:rPr lang="en-US" sz="2400" b="1" dirty="0" smtClean="0"/>
              <a:t>Biomedical Applications for </a:t>
            </a:r>
            <a:r>
              <a:rPr lang="en-US" sz="2400" b="1" i="1" dirty="0" smtClean="0"/>
              <a:t>de Novo </a:t>
            </a:r>
            <a:r>
              <a:rPr lang="en-US" sz="2400" b="1" dirty="0" smtClean="0"/>
              <a:t>Transcriptome Assembly </a:t>
            </a:r>
            <a:endParaRPr lang="en-US" sz="2400" b="1" dirty="0"/>
          </a:p>
        </p:txBody>
      </p:sp>
      <p:sp>
        <p:nvSpPr>
          <p:cNvPr id="4" name="TextBox 3"/>
          <p:cNvSpPr txBox="1"/>
          <p:nvPr/>
        </p:nvSpPr>
        <p:spPr>
          <a:xfrm>
            <a:off x="2704310" y="560585"/>
            <a:ext cx="3707115" cy="461665"/>
          </a:xfrm>
          <a:prstGeom prst="rect">
            <a:avLst/>
          </a:prstGeom>
          <a:noFill/>
        </p:spPr>
        <p:txBody>
          <a:bodyPr wrap="none" rtlCol="0">
            <a:spAutoFit/>
          </a:bodyPr>
          <a:lstStyle/>
          <a:p>
            <a:r>
              <a:rPr lang="en-US" sz="2400" b="1" dirty="0" smtClean="0"/>
              <a:t>Fusion transcripts in Cancer</a:t>
            </a:r>
            <a:endParaRPr lang="en-US" sz="2400" b="1" dirty="0"/>
          </a:p>
        </p:txBody>
      </p:sp>
      <p:sp>
        <p:nvSpPr>
          <p:cNvPr id="5" name="TextBox 4"/>
          <p:cNvSpPr txBox="1"/>
          <p:nvPr/>
        </p:nvSpPr>
        <p:spPr>
          <a:xfrm>
            <a:off x="158561" y="5957766"/>
            <a:ext cx="3932199" cy="646331"/>
          </a:xfrm>
          <a:prstGeom prst="rect">
            <a:avLst/>
          </a:prstGeom>
          <a:noFill/>
        </p:spPr>
        <p:txBody>
          <a:bodyPr wrap="none" rtlCol="0">
            <a:spAutoFit/>
          </a:bodyPr>
          <a:lstStyle/>
          <a:p>
            <a:pPr algn="ctr"/>
            <a:r>
              <a:rPr lang="en-US" b="1" dirty="0" smtClean="0"/>
              <a:t>BCR--ABL1  fusion in ~95% of </a:t>
            </a:r>
            <a:br>
              <a:rPr lang="en-US" b="1" dirty="0" smtClean="0"/>
            </a:br>
            <a:r>
              <a:rPr lang="en-US" b="1" dirty="0" smtClean="0"/>
              <a:t>chromic </a:t>
            </a:r>
            <a:r>
              <a:rPr lang="en-US" b="1" dirty="0" err="1" smtClean="0"/>
              <a:t>myelogenous</a:t>
            </a:r>
            <a:r>
              <a:rPr lang="en-US" b="1" dirty="0" smtClean="0"/>
              <a:t> </a:t>
            </a:r>
            <a:r>
              <a:rPr lang="en-US" b="1" dirty="0" err="1" smtClean="0"/>
              <a:t>leukemias</a:t>
            </a:r>
            <a:r>
              <a:rPr lang="en-US" b="1" dirty="0" smtClean="0"/>
              <a:t> (CML)</a:t>
            </a:r>
            <a:endParaRPr lang="en-US" b="1" dirty="0"/>
          </a:p>
        </p:txBody>
      </p:sp>
      <p:grpSp>
        <p:nvGrpSpPr>
          <p:cNvPr id="8" name="Group 7"/>
          <p:cNvGrpSpPr/>
          <p:nvPr/>
        </p:nvGrpSpPr>
        <p:grpSpPr>
          <a:xfrm>
            <a:off x="4226792" y="1029360"/>
            <a:ext cx="5201525" cy="5717324"/>
            <a:chOff x="4226792" y="1029360"/>
            <a:chExt cx="5201525" cy="5717324"/>
          </a:xfrm>
        </p:grpSpPr>
        <p:pic>
          <p:nvPicPr>
            <p:cNvPr id="3" name="Picture 2" descr="Screen Shot 2017-04-27 at 1.36.44 PM.png"/>
            <p:cNvPicPr>
              <a:picLocks noChangeAspect="1"/>
            </p:cNvPicPr>
            <p:nvPr/>
          </p:nvPicPr>
          <p:blipFill rotWithShape="1">
            <a:blip r:embed="rId3">
              <a:extLst>
                <a:ext uri="{28A0092B-C50C-407E-A947-70E740481C1C}">
                  <a14:useLocalDpi xmlns:a14="http://schemas.microsoft.com/office/drawing/2010/main" val="0"/>
                </a:ext>
              </a:extLst>
            </a:blip>
            <a:srcRect l="8201" t="3637" r="7135"/>
            <a:stretch/>
          </p:blipFill>
          <p:spPr>
            <a:xfrm>
              <a:off x="4308199" y="1029360"/>
              <a:ext cx="4824925" cy="4627516"/>
            </a:xfrm>
            <a:prstGeom prst="rect">
              <a:avLst/>
            </a:prstGeom>
          </p:spPr>
        </p:pic>
        <p:sp>
          <p:nvSpPr>
            <p:cNvPr id="6" name="TextBox 5"/>
            <p:cNvSpPr txBox="1"/>
            <p:nvPr/>
          </p:nvSpPr>
          <p:spPr>
            <a:xfrm>
              <a:off x="4226792" y="5774525"/>
              <a:ext cx="5201525" cy="923330"/>
            </a:xfrm>
            <a:prstGeom prst="rect">
              <a:avLst/>
            </a:prstGeom>
            <a:noFill/>
          </p:spPr>
          <p:txBody>
            <a:bodyPr wrap="square" rtlCol="0">
              <a:spAutoFit/>
            </a:bodyPr>
            <a:lstStyle/>
            <a:p>
              <a:r>
                <a:rPr lang="en-US" b="1" dirty="0" smtClean="0"/>
                <a:t>Fusions Identified in a cohort of </a:t>
              </a:r>
              <a:r>
                <a:rPr lang="en-US" b="1" dirty="0"/>
                <a:t>a</a:t>
              </a:r>
              <a:r>
                <a:rPr lang="en-US" b="1" dirty="0" smtClean="0"/>
                <a:t>cute myeloid </a:t>
              </a:r>
              <a:r>
                <a:rPr lang="en-US" b="1" dirty="0" err="1" smtClean="0"/>
                <a:t>leukemias</a:t>
              </a:r>
              <a:r>
                <a:rPr lang="en-US" b="1" dirty="0" smtClean="0"/>
                <a:t> (AML) using </a:t>
              </a:r>
              <a:r>
                <a:rPr lang="en-US" b="1" i="1" dirty="0" smtClean="0"/>
                <a:t>de novo</a:t>
              </a:r>
              <a:r>
                <a:rPr lang="en-US" b="1" dirty="0" smtClean="0"/>
                <a:t> transcriptome assembly. </a:t>
              </a:r>
              <a:endParaRPr lang="en-US" b="1" dirty="0"/>
            </a:p>
          </p:txBody>
        </p:sp>
        <p:sp>
          <p:nvSpPr>
            <p:cNvPr id="7" name="TextBox 6"/>
            <p:cNvSpPr txBox="1"/>
            <p:nvPr/>
          </p:nvSpPr>
          <p:spPr>
            <a:xfrm>
              <a:off x="5450307" y="6438907"/>
              <a:ext cx="2859727" cy="307777"/>
            </a:xfrm>
            <a:prstGeom prst="rect">
              <a:avLst/>
            </a:prstGeom>
            <a:noFill/>
          </p:spPr>
          <p:txBody>
            <a:bodyPr wrap="none" rtlCol="0">
              <a:spAutoFit/>
            </a:bodyPr>
            <a:lstStyle/>
            <a:p>
              <a:r>
                <a:rPr lang="en-US" sz="1400" i="1" dirty="0" smtClean="0"/>
                <a:t>N </a:t>
              </a:r>
              <a:r>
                <a:rPr lang="en-US" sz="1400" i="1" dirty="0" err="1" smtClean="0"/>
                <a:t>Engl</a:t>
              </a:r>
              <a:r>
                <a:rPr lang="en-US" sz="1400" i="1" dirty="0" smtClean="0"/>
                <a:t> J Med. 2013 May 30; 368(22)</a:t>
              </a:r>
              <a:endParaRPr lang="en-US" sz="1400" i="1" dirty="0"/>
            </a:p>
          </p:txBody>
        </p:sp>
      </p:grpSp>
      <p:sp>
        <p:nvSpPr>
          <p:cNvPr id="11" name="Freeform 10"/>
          <p:cNvSpPr/>
          <p:nvPr/>
        </p:nvSpPr>
        <p:spPr>
          <a:xfrm>
            <a:off x="6237111" y="1566333"/>
            <a:ext cx="1481667" cy="2963334"/>
          </a:xfrm>
          <a:custGeom>
            <a:avLst/>
            <a:gdLst>
              <a:gd name="connsiteX0" fmla="*/ 0 w 1481667"/>
              <a:gd name="connsiteY0" fmla="*/ 0 h 2963334"/>
              <a:gd name="connsiteX1" fmla="*/ 169333 w 1481667"/>
              <a:gd name="connsiteY1" fmla="*/ 564445 h 2963334"/>
              <a:gd name="connsiteX2" fmla="*/ 564445 w 1481667"/>
              <a:gd name="connsiteY2" fmla="*/ 1552223 h 2963334"/>
              <a:gd name="connsiteX3" fmla="*/ 1114778 w 1481667"/>
              <a:gd name="connsiteY3" fmla="*/ 2497667 h 2963334"/>
              <a:gd name="connsiteX4" fmla="*/ 1481667 w 1481667"/>
              <a:gd name="connsiteY4" fmla="*/ 2963334 h 296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667" h="2963334">
                <a:moveTo>
                  <a:pt x="0" y="0"/>
                </a:moveTo>
                <a:cubicBezTo>
                  <a:pt x="37629" y="152870"/>
                  <a:pt x="75259" y="305741"/>
                  <a:pt x="169333" y="564445"/>
                </a:cubicBezTo>
                <a:cubicBezTo>
                  <a:pt x="263407" y="823149"/>
                  <a:pt x="406871" y="1230019"/>
                  <a:pt x="564445" y="1552223"/>
                </a:cubicBezTo>
                <a:cubicBezTo>
                  <a:pt x="722019" y="1874427"/>
                  <a:pt x="961908" y="2262482"/>
                  <a:pt x="1114778" y="2497667"/>
                </a:cubicBezTo>
                <a:cubicBezTo>
                  <a:pt x="1267648" y="2732852"/>
                  <a:pt x="1481667" y="2963334"/>
                  <a:pt x="1481667" y="2963334"/>
                </a:cubicBezTo>
              </a:path>
            </a:pathLst>
          </a:custGeom>
          <a:ln w="381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4868333" y="3090333"/>
            <a:ext cx="1063117" cy="1608667"/>
          </a:xfrm>
          <a:custGeom>
            <a:avLst/>
            <a:gdLst>
              <a:gd name="connsiteX0" fmla="*/ 0 w 1063117"/>
              <a:gd name="connsiteY0" fmla="*/ 0 h 1608667"/>
              <a:gd name="connsiteX1" fmla="*/ 437445 w 1063117"/>
              <a:gd name="connsiteY1" fmla="*/ 70556 h 1608667"/>
              <a:gd name="connsiteX2" fmla="*/ 860778 w 1063117"/>
              <a:gd name="connsiteY2" fmla="*/ 324556 h 1608667"/>
              <a:gd name="connsiteX3" fmla="*/ 1044223 w 1063117"/>
              <a:gd name="connsiteY3" fmla="*/ 733778 h 1608667"/>
              <a:gd name="connsiteX4" fmla="*/ 1030111 w 1063117"/>
              <a:gd name="connsiteY4" fmla="*/ 1143000 h 1608667"/>
              <a:gd name="connsiteX5" fmla="*/ 804334 w 1063117"/>
              <a:gd name="connsiteY5" fmla="*/ 1608667 h 160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3117" h="1608667">
                <a:moveTo>
                  <a:pt x="0" y="0"/>
                </a:moveTo>
                <a:cubicBezTo>
                  <a:pt x="146991" y="8231"/>
                  <a:pt x="293982" y="16463"/>
                  <a:pt x="437445" y="70556"/>
                </a:cubicBezTo>
                <a:cubicBezTo>
                  <a:pt x="580908" y="124649"/>
                  <a:pt x="759648" y="214019"/>
                  <a:pt x="860778" y="324556"/>
                </a:cubicBezTo>
                <a:cubicBezTo>
                  <a:pt x="961908" y="435093"/>
                  <a:pt x="1016001" y="597371"/>
                  <a:pt x="1044223" y="733778"/>
                </a:cubicBezTo>
                <a:cubicBezTo>
                  <a:pt x="1072445" y="870185"/>
                  <a:pt x="1070092" y="997185"/>
                  <a:pt x="1030111" y="1143000"/>
                </a:cubicBezTo>
                <a:cubicBezTo>
                  <a:pt x="990130" y="1288815"/>
                  <a:pt x="804334" y="1608667"/>
                  <a:pt x="804334" y="1608667"/>
                </a:cubicBezTo>
              </a:path>
            </a:pathLst>
          </a:custGeom>
          <a:ln w="762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Screen Shot 2017-04-26 at 5.16.1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17" y="1312773"/>
            <a:ext cx="4257233" cy="4574438"/>
          </a:xfrm>
          <a:prstGeom prst="rect">
            <a:avLst/>
          </a:prstGeom>
        </p:spPr>
      </p:pic>
    </p:spTree>
    <p:extLst>
      <p:ext uri="{BB962C8B-B14F-4D97-AF65-F5344CB8AC3E}">
        <p14:creationId xmlns:p14="http://schemas.microsoft.com/office/powerpoint/2010/main" val="32624994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46995" y="778393"/>
            <a:ext cx="7013158" cy="369332"/>
          </a:xfrm>
          <a:prstGeom prst="rect">
            <a:avLst/>
          </a:prstGeom>
          <a:noFill/>
        </p:spPr>
        <p:txBody>
          <a:bodyPr wrap="none" rtlCol="0">
            <a:spAutoFit/>
          </a:bodyPr>
          <a:lstStyle/>
          <a:p>
            <a:r>
              <a:rPr lang="en-US" b="1" dirty="0" smtClean="0"/>
              <a:t>Detection &amp; Reconstruction of Viral and Microbial Transcripts in Cancer</a:t>
            </a:r>
            <a:endParaRPr lang="en-US" b="1" dirty="0"/>
          </a:p>
        </p:txBody>
      </p:sp>
      <p:pic>
        <p:nvPicPr>
          <p:cNvPr id="12" name="Picture 11"/>
          <p:cNvPicPr>
            <a:picLocks noChangeAspect="1"/>
          </p:cNvPicPr>
          <p:nvPr/>
        </p:nvPicPr>
        <p:blipFill>
          <a:blip r:embed="rId3"/>
          <a:stretch>
            <a:fillRect/>
          </a:stretch>
        </p:blipFill>
        <p:spPr>
          <a:xfrm>
            <a:off x="683454" y="1686602"/>
            <a:ext cx="2824896" cy="3766528"/>
          </a:xfrm>
          <a:prstGeom prst="rect">
            <a:avLst/>
          </a:prstGeom>
        </p:spPr>
      </p:pic>
      <p:sp>
        <p:nvSpPr>
          <p:cNvPr id="13" name="TextBox 12"/>
          <p:cNvSpPr txBox="1"/>
          <p:nvPr/>
        </p:nvSpPr>
        <p:spPr>
          <a:xfrm>
            <a:off x="1707444" y="5473890"/>
            <a:ext cx="582211" cy="369332"/>
          </a:xfrm>
          <a:prstGeom prst="rect">
            <a:avLst/>
          </a:prstGeom>
          <a:noFill/>
        </p:spPr>
        <p:txBody>
          <a:bodyPr wrap="none" rtlCol="0">
            <a:spAutoFit/>
          </a:bodyPr>
          <a:lstStyle/>
          <a:p>
            <a:r>
              <a:rPr lang="en-US" dirty="0" smtClean="0"/>
              <a:t>HPV</a:t>
            </a:r>
            <a:endParaRPr lang="en-US" dirty="0"/>
          </a:p>
        </p:txBody>
      </p:sp>
      <p:sp>
        <p:nvSpPr>
          <p:cNvPr id="15" name="Title 1"/>
          <p:cNvSpPr>
            <a:spLocks noGrp="1"/>
          </p:cNvSpPr>
          <p:nvPr>
            <p:ph type="title"/>
          </p:nvPr>
        </p:nvSpPr>
        <p:spPr>
          <a:xfrm>
            <a:off x="457200" y="-264607"/>
            <a:ext cx="8229600" cy="1143000"/>
          </a:xfrm>
        </p:spPr>
        <p:txBody>
          <a:bodyPr>
            <a:noAutofit/>
          </a:bodyPr>
          <a:lstStyle/>
          <a:p>
            <a:r>
              <a:rPr lang="en-US" sz="2400" b="1" dirty="0" smtClean="0"/>
              <a:t>Biomedical Applications for </a:t>
            </a:r>
            <a:r>
              <a:rPr lang="en-US" sz="2400" b="1" i="1" dirty="0" smtClean="0"/>
              <a:t>de Novo </a:t>
            </a:r>
            <a:r>
              <a:rPr lang="en-US" sz="2400" b="1" dirty="0" smtClean="0"/>
              <a:t>Transcriptome Assembly </a:t>
            </a:r>
            <a:endParaRPr lang="en-US" sz="2400" b="1" dirty="0"/>
          </a:p>
        </p:txBody>
      </p:sp>
      <p:sp>
        <p:nvSpPr>
          <p:cNvPr id="16" name="TextBox 15"/>
          <p:cNvSpPr txBox="1"/>
          <p:nvPr/>
        </p:nvSpPr>
        <p:spPr>
          <a:xfrm>
            <a:off x="5178777" y="1693333"/>
            <a:ext cx="1569660" cy="369332"/>
          </a:xfrm>
          <a:prstGeom prst="rect">
            <a:avLst/>
          </a:prstGeom>
          <a:noFill/>
        </p:spPr>
        <p:txBody>
          <a:bodyPr wrap="none" rtlCol="0">
            <a:spAutoFit/>
          </a:bodyPr>
          <a:lstStyle/>
          <a:p>
            <a:r>
              <a:rPr lang="en-US" b="1" u="sng" dirty="0" smtClean="0"/>
              <a:t>Tumor Viruses</a:t>
            </a:r>
            <a:endParaRPr lang="en-US" b="1" u="sng" dirty="0"/>
          </a:p>
        </p:txBody>
      </p:sp>
      <p:sp>
        <p:nvSpPr>
          <p:cNvPr id="17" name="TextBox 16"/>
          <p:cNvSpPr txBox="1"/>
          <p:nvPr/>
        </p:nvSpPr>
        <p:spPr>
          <a:xfrm>
            <a:off x="4002814" y="2128336"/>
            <a:ext cx="4878259" cy="1200329"/>
          </a:xfrm>
          <a:prstGeom prst="rect">
            <a:avLst/>
          </a:prstGeom>
          <a:noFill/>
        </p:spPr>
        <p:txBody>
          <a:bodyPr wrap="none" rtlCol="0">
            <a:spAutoFit/>
          </a:bodyPr>
          <a:lstStyle/>
          <a:p>
            <a:pPr marL="285750" indent="-285750">
              <a:buFont typeface="Arial"/>
              <a:buChar char="•"/>
            </a:pPr>
            <a:r>
              <a:rPr lang="en-US" dirty="0" smtClean="0"/>
              <a:t>Human papilloma virus (HPV) in cervical cancer</a:t>
            </a:r>
          </a:p>
          <a:p>
            <a:pPr marL="285750" indent="-285750">
              <a:buFont typeface="Arial"/>
              <a:buChar char="•"/>
            </a:pPr>
            <a:r>
              <a:rPr lang="en-US" dirty="0" smtClean="0"/>
              <a:t>Hepatitis B &amp; C in liver cancer</a:t>
            </a:r>
          </a:p>
          <a:p>
            <a:pPr marL="285750" indent="-285750">
              <a:buFont typeface="Arial"/>
              <a:buChar char="•"/>
            </a:pPr>
            <a:r>
              <a:rPr lang="en-US" dirty="0" err="1" smtClean="0"/>
              <a:t>Eppstein</a:t>
            </a:r>
            <a:r>
              <a:rPr lang="en-US" dirty="0" smtClean="0"/>
              <a:t> Barr Virus in lymphomas</a:t>
            </a:r>
          </a:p>
          <a:p>
            <a:pPr marL="285750" indent="-285750">
              <a:buFont typeface="Arial"/>
              <a:buChar char="•"/>
            </a:pPr>
            <a:r>
              <a:rPr lang="en-US" dirty="0" smtClean="0"/>
              <a:t>T-</a:t>
            </a:r>
            <a:r>
              <a:rPr lang="en-US" dirty="0" err="1" smtClean="0"/>
              <a:t>lymphotrophic</a:t>
            </a:r>
            <a:r>
              <a:rPr lang="en-US" dirty="0" smtClean="0"/>
              <a:t> virus in adult T-cell leukemia</a:t>
            </a:r>
            <a:endParaRPr lang="en-US" dirty="0"/>
          </a:p>
        </p:txBody>
      </p:sp>
      <p:sp>
        <p:nvSpPr>
          <p:cNvPr id="18" name="TextBox 17"/>
          <p:cNvSpPr txBox="1"/>
          <p:nvPr/>
        </p:nvSpPr>
        <p:spPr>
          <a:xfrm>
            <a:off x="4741333" y="3626556"/>
            <a:ext cx="3134191" cy="369332"/>
          </a:xfrm>
          <a:prstGeom prst="rect">
            <a:avLst/>
          </a:prstGeom>
          <a:noFill/>
        </p:spPr>
        <p:txBody>
          <a:bodyPr wrap="none" rtlCol="0">
            <a:spAutoFit/>
          </a:bodyPr>
          <a:lstStyle/>
          <a:p>
            <a:r>
              <a:rPr lang="en-US" b="1" u="sng" dirty="0" smtClean="0"/>
              <a:t>Bacterial / Cancer Associations</a:t>
            </a:r>
            <a:endParaRPr lang="en-US" b="1" u="sng" dirty="0"/>
          </a:p>
        </p:txBody>
      </p:sp>
      <p:sp>
        <p:nvSpPr>
          <p:cNvPr id="19" name="TextBox 18"/>
          <p:cNvSpPr txBox="1"/>
          <p:nvPr/>
        </p:nvSpPr>
        <p:spPr>
          <a:xfrm>
            <a:off x="4233333" y="4054777"/>
            <a:ext cx="4416594" cy="923330"/>
          </a:xfrm>
          <a:prstGeom prst="rect">
            <a:avLst/>
          </a:prstGeom>
          <a:noFill/>
        </p:spPr>
        <p:txBody>
          <a:bodyPr wrap="none" rtlCol="0">
            <a:spAutoFit/>
          </a:bodyPr>
          <a:lstStyle/>
          <a:p>
            <a:pPr marL="285750" indent="-285750">
              <a:buFont typeface="Arial"/>
              <a:buChar char="•"/>
            </a:pPr>
            <a:r>
              <a:rPr lang="en-US" dirty="0" smtClean="0"/>
              <a:t>Helicobacter pylori / stomach cancer</a:t>
            </a:r>
          </a:p>
          <a:p>
            <a:pPr marL="285750" indent="-285750">
              <a:buFont typeface="Arial"/>
              <a:buChar char="•"/>
            </a:pPr>
            <a:r>
              <a:rPr lang="en-US" dirty="0" err="1" smtClean="0"/>
              <a:t>Fusobacterium</a:t>
            </a:r>
            <a:r>
              <a:rPr lang="en-US" dirty="0" smtClean="0"/>
              <a:t> </a:t>
            </a:r>
            <a:r>
              <a:rPr lang="en-US" dirty="0" err="1" smtClean="0"/>
              <a:t>nucleatum</a:t>
            </a:r>
            <a:r>
              <a:rPr lang="en-US" dirty="0" smtClean="0"/>
              <a:t> / colon cancer</a:t>
            </a:r>
          </a:p>
          <a:p>
            <a:pPr marL="285750" indent="-285750">
              <a:buFont typeface="Arial"/>
              <a:buChar char="•"/>
            </a:pPr>
            <a:endParaRPr lang="en-US" dirty="0"/>
          </a:p>
        </p:txBody>
      </p:sp>
    </p:spTree>
    <p:extLst>
      <p:ext uri="{BB962C8B-B14F-4D97-AF65-F5344CB8AC3E}">
        <p14:creationId xmlns:p14="http://schemas.microsoft.com/office/powerpoint/2010/main" val="2842770044"/>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330" y="349241"/>
            <a:ext cx="6826849" cy="1143000"/>
          </a:xfrm>
        </p:spPr>
        <p:txBody>
          <a:bodyPr>
            <a:noAutofit/>
          </a:bodyPr>
          <a:lstStyle/>
          <a:p>
            <a:r>
              <a:rPr lang="en-US" sz="2000" b="1" dirty="0" smtClean="0"/>
              <a:t>Genome-guided reconstruction is </a:t>
            </a:r>
            <a:br>
              <a:rPr lang="en-US" sz="2000" b="1" dirty="0" smtClean="0"/>
            </a:br>
            <a:r>
              <a:rPr lang="en-US" sz="2000" b="1" dirty="0" smtClean="0"/>
              <a:t>more sensitive than genome-free methods</a:t>
            </a:r>
            <a:endParaRPr lang="en-US" sz="2000" b="1" dirty="0"/>
          </a:p>
        </p:txBody>
      </p:sp>
      <p:grpSp>
        <p:nvGrpSpPr>
          <p:cNvPr id="22" name="Group 21"/>
          <p:cNvGrpSpPr/>
          <p:nvPr/>
        </p:nvGrpSpPr>
        <p:grpSpPr>
          <a:xfrm>
            <a:off x="5996717" y="1688176"/>
            <a:ext cx="2901370" cy="728506"/>
            <a:chOff x="436188" y="1680424"/>
            <a:chExt cx="2901370" cy="728506"/>
          </a:xfrm>
        </p:grpSpPr>
        <p:sp>
          <p:nvSpPr>
            <p:cNvPr id="4" name="TextBox 3"/>
            <p:cNvSpPr txBox="1"/>
            <p:nvPr/>
          </p:nvSpPr>
          <p:spPr>
            <a:xfrm>
              <a:off x="716328" y="2039598"/>
              <a:ext cx="2621230" cy="369332"/>
            </a:xfrm>
            <a:prstGeom prst="rect">
              <a:avLst/>
            </a:prstGeom>
            <a:noFill/>
          </p:spPr>
          <p:txBody>
            <a:bodyPr wrap="none" rtlCol="0">
              <a:spAutoFit/>
            </a:bodyPr>
            <a:lstStyle/>
            <a:p>
              <a:r>
                <a:rPr lang="en-US" dirty="0" smtClean="0"/>
                <a:t>Genome-guided assembly</a:t>
              </a:r>
              <a:endParaRPr lang="en-US" dirty="0"/>
            </a:p>
          </p:txBody>
        </p:sp>
        <p:cxnSp>
          <p:nvCxnSpPr>
            <p:cNvPr id="10" name="Straight Connector 9"/>
            <p:cNvCxnSpPr/>
            <p:nvPr/>
          </p:nvCxnSpPr>
          <p:spPr>
            <a:xfrm>
              <a:off x="987847" y="2052429"/>
              <a:ext cx="2191692"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1381573" y="1821531"/>
              <a:ext cx="628630" cy="769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42762" y="1821531"/>
              <a:ext cx="628630" cy="769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36188" y="1680424"/>
              <a:ext cx="702123" cy="369332"/>
            </a:xfrm>
            <a:prstGeom prst="rect">
              <a:avLst/>
            </a:prstGeom>
            <a:noFill/>
          </p:spPr>
          <p:txBody>
            <a:bodyPr wrap="none" rtlCol="0">
              <a:spAutoFit/>
            </a:bodyPr>
            <a:lstStyle/>
            <a:p>
              <a:r>
                <a:rPr lang="en-US" dirty="0" smtClean="0"/>
                <a:t>reads</a:t>
              </a:r>
              <a:endParaRPr lang="en-US" dirty="0"/>
            </a:p>
          </p:txBody>
        </p:sp>
      </p:grpSp>
      <p:sp>
        <p:nvSpPr>
          <p:cNvPr id="14" name="TextBox 13"/>
          <p:cNvSpPr txBox="1"/>
          <p:nvPr/>
        </p:nvSpPr>
        <p:spPr>
          <a:xfrm>
            <a:off x="4225724" y="1739416"/>
            <a:ext cx="644527" cy="646331"/>
          </a:xfrm>
          <a:prstGeom prst="rect">
            <a:avLst/>
          </a:prstGeom>
          <a:noFill/>
        </p:spPr>
        <p:txBody>
          <a:bodyPr wrap="none" rtlCol="0">
            <a:spAutoFit/>
          </a:bodyPr>
          <a:lstStyle/>
          <a:p>
            <a:r>
              <a:rPr lang="en-US" sz="3600" dirty="0" smtClean="0"/>
              <a:t>&gt;&gt; </a:t>
            </a:r>
            <a:endParaRPr lang="en-US" sz="3600" dirty="0"/>
          </a:p>
        </p:txBody>
      </p:sp>
      <p:sp>
        <p:nvSpPr>
          <p:cNvPr id="15" name="TextBox 14"/>
          <p:cNvSpPr txBox="1"/>
          <p:nvPr/>
        </p:nvSpPr>
        <p:spPr>
          <a:xfrm>
            <a:off x="3502368" y="1618959"/>
            <a:ext cx="2249334" cy="369332"/>
          </a:xfrm>
          <a:prstGeom prst="rect">
            <a:avLst/>
          </a:prstGeom>
          <a:noFill/>
        </p:spPr>
        <p:txBody>
          <a:bodyPr wrap="none" rtlCol="0">
            <a:spAutoFit/>
          </a:bodyPr>
          <a:lstStyle/>
          <a:p>
            <a:r>
              <a:rPr lang="en-US" dirty="0" smtClean="0"/>
              <a:t>Overlap requirements</a:t>
            </a:r>
            <a:endParaRPr lang="en-US" dirty="0"/>
          </a:p>
        </p:txBody>
      </p:sp>
      <p:grpSp>
        <p:nvGrpSpPr>
          <p:cNvPr id="25" name="Group 24"/>
          <p:cNvGrpSpPr/>
          <p:nvPr/>
        </p:nvGrpSpPr>
        <p:grpSpPr>
          <a:xfrm>
            <a:off x="914496" y="2860572"/>
            <a:ext cx="8292443" cy="3759025"/>
            <a:chOff x="914496" y="2860572"/>
            <a:chExt cx="8292443" cy="3759025"/>
          </a:xfrm>
        </p:grpSpPr>
        <p:graphicFrame>
          <p:nvGraphicFramePr>
            <p:cNvPr id="5" name="Chart 4"/>
            <p:cNvGraphicFramePr>
              <a:graphicFrameLocks/>
            </p:cNvGraphicFramePr>
            <p:nvPr>
              <p:extLst>
                <p:ext uri="{D42A27DB-BD31-4B8C-83A1-F6EECF244321}">
                  <p14:modId xmlns:p14="http://schemas.microsoft.com/office/powerpoint/2010/main" val="200613797"/>
                </p:ext>
              </p:extLst>
            </p:nvPr>
          </p:nvGraphicFramePr>
          <p:xfrm>
            <a:off x="2836188" y="2860572"/>
            <a:ext cx="4514924" cy="320613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4513755" y="6081771"/>
              <a:ext cx="1690712" cy="369332"/>
            </a:xfrm>
            <a:prstGeom prst="rect">
              <a:avLst/>
            </a:prstGeom>
            <a:noFill/>
          </p:spPr>
          <p:txBody>
            <a:bodyPr wrap="none" rtlCol="0">
              <a:spAutoFit/>
            </a:bodyPr>
            <a:lstStyle/>
            <a:p>
              <a:r>
                <a:rPr lang="en-US" dirty="0" smtClean="0"/>
                <a:t>Million PE reads</a:t>
              </a:r>
              <a:endParaRPr lang="en-US" dirty="0"/>
            </a:p>
          </p:txBody>
        </p:sp>
        <p:sp>
          <p:nvSpPr>
            <p:cNvPr id="7" name="TextBox 6"/>
            <p:cNvSpPr txBox="1"/>
            <p:nvPr/>
          </p:nvSpPr>
          <p:spPr>
            <a:xfrm>
              <a:off x="914496" y="3322723"/>
              <a:ext cx="1881320" cy="923330"/>
            </a:xfrm>
            <a:prstGeom prst="rect">
              <a:avLst/>
            </a:prstGeom>
            <a:noFill/>
          </p:spPr>
          <p:txBody>
            <a:bodyPr wrap="square" rtlCol="0">
              <a:spAutoFit/>
            </a:bodyPr>
            <a:lstStyle/>
            <a:p>
              <a:r>
                <a:rPr lang="en-US" dirty="0" smtClean="0"/>
                <a:t># Genes w/ fully reconstructed transcripts</a:t>
              </a:r>
              <a:endParaRPr lang="en-US" dirty="0"/>
            </a:p>
          </p:txBody>
        </p:sp>
        <p:sp>
          <p:nvSpPr>
            <p:cNvPr id="3" name="TextBox 2"/>
            <p:cNvSpPr txBox="1"/>
            <p:nvPr/>
          </p:nvSpPr>
          <p:spPr>
            <a:xfrm>
              <a:off x="983938" y="6250265"/>
              <a:ext cx="1302084" cy="369332"/>
            </a:xfrm>
            <a:prstGeom prst="rect">
              <a:avLst/>
            </a:prstGeom>
            <a:noFill/>
          </p:spPr>
          <p:txBody>
            <a:bodyPr wrap="none" rtlCol="0">
              <a:spAutoFit/>
            </a:bodyPr>
            <a:lstStyle/>
            <a:p>
              <a:r>
                <a:rPr lang="en-US" dirty="0" smtClean="0"/>
                <a:t>Mouse data</a:t>
              </a:r>
              <a:endParaRPr lang="en-US" dirty="0"/>
            </a:p>
          </p:txBody>
        </p:sp>
        <p:pic>
          <p:nvPicPr>
            <p:cNvPr id="8" name="Picture 7"/>
            <p:cNvPicPr>
              <a:picLocks noChangeAspect="1"/>
            </p:cNvPicPr>
            <p:nvPr/>
          </p:nvPicPr>
          <p:blipFill>
            <a:blip r:embed="rId4"/>
            <a:stretch>
              <a:fillRect/>
            </a:stretch>
          </p:blipFill>
          <p:spPr>
            <a:xfrm>
              <a:off x="1254687" y="5442042"/>
              <a:ext cx="777468" cy="888535"/>
            </a:xfrm>
            <a:prstGeom prst="rect">
              <a:avLst/>
            </a:prstGeom>
          </p:spPr>
        </p:pic>
        <p:sp>
          <p:nvSpPr>
            <p:cNvPr id="19" name="TextBox 18"/>
            <p:cNvSpPr txBox="1"/>
            <p:nvPr/>
          </p:nvSpPr>
          <p:spPr>
            <a:xfrm>
              <a:off x="6553110" y="2887981"/>
              <a:ext cx="2653829" cy="369332"/>
            </a:xfrm>
            <a:prstGeom prst="rect">
              <a:avLst/>
            </a:prstGeom>
            <a:noFill/>
          </p:spPr>
          <p:txBody>
            <a:bodyPr wrap="none" rtlCol="0">
              <a:spAutoFit/>
            </a:bodyPr>
            <a:lstStyle/>
            <a:p>
              <a:r>
                <a:rPr lang="en-US" dirty="0" smtClean="0">
                  <a:solidFill>
                    <a:schemeClr val="accent1"/>
                  </a:solidFill>
                </a:rPr>
                <a:t>Cufflinks (genome-guided)</a:t>
              </a:r>
              <a:endParaRPr lang="en-US" dirty="0">
                <a:solidFill>
                  <a:schemeClr val="accent1"/>
                </a:solidFill>
              </a:endParaRPr>
            </a:p>
          </p:txBody>
        </p:sp>
        <p:sp>
          <p:nvSpPr>
            <p:cNvPr id="20" name="TextBox 19"/>
            <p:cNvSpPr txBox="1"/>
            <p:nvPr/>
          </p:nvSpPr>
          <p:spPr>
            <a:xfrm>
              <a:off x="6612973" y="3264449"/>
              <a:ext cx="2195884" cy="369332"/>
            </a:xfrm>
            <a:prstGeom prst="rect">
              <a:avLst/>
            </a:prstGeom>
            <a:noFill/>
          </p:spPr>
          <p:txBody>
            <a:bodyPr wrap="none" rtlCol="0">
              <a:spAutoFit/>
            </a:bodyPr>
            <a:lstStyle/>
            <a:p>
              <a:r>
                <a:rPr lang="en-US" dirty="0" smtClean="0">
                  <a:solidFill>
                    <a:srgbClr val="BE4B48"/>
                  </a:solidFill>
                </a:rPr>
                <a:t>Trinity (genome-free)</a:t>
              </a:r>
              <a:endParaRPr lang="en-US" dirty="0">
                <a:solidFill>
                  <a:srgbClr val="BE4B48"/>
                </a:solidFill>
              </a:endParaRPr>
            </a:p>
          </p:txBody>
        </p:sp>
      </p:grpSp>
      <p:grpSp>
        <p:nvGrpSpPr>
          <p:cNvPr id="24" name="Group 23"/>
          <p:cNvGrpSpPr/>
          <p:nvPr/>
        </p:nvGrpSpPr>
        <p:grpSpPr>
          <a:xfrm>
            <a:off x="361416" y="1708419"/>
            <a:ext cx="3172663" cy="708263"/>
            <a:chOff x="361416" y="1643078"/>
            <a:chExt cx="3172663" cy="708263"/>
          </a:xfrm>
        </p:grpSpPr>
        <p:grpSp>
          <p:nvGrpSpPr>
            <p:cNvPr id="21" name="Group 20"/>
            <p:cNvGrpSpPr/>
            <p:nvPr/>
          </p:nvGrpSpPr>
          <p:grpSpPr>
            <a:xfrm>
              <a:off x="361416" y="1769020"/>
              <a:ext cx="3172663" cy="582321"/>
              <a:chOff x="5689720" y="1783048"/>
              <a:chExt cx="3172663" cy="582321"/>
            </a:xfrm>
          </p:grpSpPr>
          <p:sp>
            <p:nvSpPr>
              <p:cNvPr id="16" name="Rectangle 15"/>
              <p:cNvSpPr/>
              <p:nvPr/>
            </p:nvSpPr>
            <p:spPr>
              <a:xfrm>
                <a:off x="6550184" y="1783048"/>
                <a:ext cx="628630" cy="76966"/>
              </a:xfrm>
              <a:prstGeom prst="rect">
                <a:avLst/>
              </a:prstGeom>
              <a:solidFill>
                <a:srgbClr val="BE4B4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964985" y="1896965"/>
                <a:ext cx="628630" cy="76966"/>
              </a:xfrm>
              <a:prstGeom prst="rect">
                <a:avLst/>
              </a:prstGeom>
              <a:solidFill>
                <a:srgbClr val="BE4B4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689720" y="1996037"/>
                <a:ext cx="3172663" cy="369332"/>
              </a:xfrm>
              <a:prstGeom prst="rect">
                <a:avLst/>
              </a:prstGeom>
              <a:noFill/>
            </p:spPr>
            <p:txBody>
              <a:bodyPr wrap="none" rtlCol="0">
                <a:spAutoFit/>
              </a:bodyPr>
              <a:lstStyle/>
              <a:p>
                <a:r>
                  <a:rPr lang="en-US" dirty="0" smtClean="0"/>
                  <a:t>Genome-free </a:t>
                </a:r>
                <a:r>
                  <a:rPr lang="en-US" i="1" dirty="0" smtClean="0"/>
                  <a:t>de novo </a:t>
                </a:r>
                <a:r>
                  <a:rPr lang="en-US" dirty="0" smtClean="0"/>
                  <a:t>assembly</a:t>
                </a:r>
                <a:endParaRPr lang="en-US" dirty="0"/>
              </a:p>
            </p:txBody>
          </p:sp>
        </p:grpSp>
        <p:sp>
          <p:nvSpPr>
            <p:cNvPr id="23" name="TextBox 22"/>
            <p:cNvSpPr txBox="1"/>
            <p:nvPr/>
          </p:nvSpPr>
          <p:spPr>
            <a:xfrm>
              <a:off x="507452" y="1643078"/>
              <a:ext cx="702123" cy="369332"/>
            </a:xfrm>
            <a:prstGeom prst="rect">
              <a:avLst/>
            </a:prstGeom>
            <a:noFill/>
          </p:spPr>
          <p:txBody>
            <a:bodyPr wrap="none" rtlCol="0">
              <a:spAutoFit/>
            </a:bodyPr>
            <a:lstStyle/>
            <a:p>
              <a:r>
                <a:rPr lang="en-US" dirty="0" smtClean="0"/>
                <a:t>reads</a:t>
              </a:r>
              <a:endParaRPr lang="en-US" dirty="0"/>
            </a:p>
          </p:txBody>
        </p:sp>
      </p:grpSp>
      <p:sp>
        <p:nvSpPr>
          <p:cNvPr id="26" name="TextBox 25"/>
          <p:cNvSpPr txBox="1"/>
          <p:nvPr/>
        </p:nvSpPr>
        <p:spPr>
          <a:xfrm>
            <a:off x="675031" y="25525"/>
            <a:ext cx="7853708" cy="523220"/>
          </a:xfrm>
          <a:prstGeom prst="rect">
            <a:avLst/>
          </a:prstGeom>
          <a:noFill/>
        </p:spPr>
        <p:txBody>
          <a:bodyPr wrap="none" rtlCol="0">
            <a:spAutoFit/>
          </a:bodyPr>
          <a:lstStyle/>
          <a:p>
            <a:r>
              <a:rPr lang="en-US" sz="2800" b="1" dirty="0" smtClean="0"/>
              <a:t>Contrasting Genome-guided and De novo Assembly </a:t>
            </a:r>
            <a:endParaRPr lang="en-US" sz="2800" b="1" dirty="0"/>
          </a:p>
        </p:txBody>
      </p:sp>
      <p:sp>
        <p:nvSpPr>
          <p:cNvPr id="27" name="TextBox 26"/>
          <p:cNvSpPr txBox="1"/>
          <p:nvPr/>
        </p:nvSpPr>
        <p:spPr>
          <a:xfrm>
            <a:off x="1477616" y="1476713"/>
            <a:ext cx="617251" cy="369332"/>
          </a:xfrm>
          <a:prstGeom prst="rect">
            <a:avLst/>
          </a:prstGeom>
          <a:noFill/>
        </p:spPr>
        <p:txBody>
          <a:bodyPr wrap="none" rtlCol="0">
            <a:spAutoFit/>
          </a:bodyPr>
          <a:lstStyle/>
          <a:p>
            <a:r>
              <a:rPr lang="en-US" dirty="0" smtClean="0"/>
              <a:t>(k-1)</a:t>
            </a:r>
            <a:endParaRPr lang="en-US" dirty="0"/>
          </a:p>
        </p:txBody>
      </p:sp>
    </p:spTree>
    <p:extLst>
      <p:ext uri="{BB962C8B-B14F-4D97-AF65-F5344CB8AC3E}">
        <p14:creationId xmlns:p14="http://schemas.microsoft.com/office/powerpoint/2010/main" val="21295275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3915"/>
            <a:ext cx="8229600" cy="1143000"/>
          </a:xfrm>
        </p:spPr>
        <p:txBody>
          <a:bodyPr/>
          <a:lstStyle/>
          <a:p>
            <a:r>
              <a:rPr lang="en-US" dirty="0" smtClean="0"/>
              <a:t>Summary</a:t>
            </a:r>
            <a:endParaRPr lang="en-US" dirty="0"/>
          </a:p>
        </p:txBody>
      </p:sp>
      <p:sp>
        <p:nvSpPr>
          <p:cNvPr id="3" name="Content Placeholder 2"/>
          <p:cNvSpPr>
            <a:spLocks noGrp="1"/>
          </p:cNvSpPr>
          <p:nvPr>
            <p:ph idx="1"/>
          </p:nvPr>
        </p:nvSpPr>
        <p:spPr>
          <a:xfrm>
            <a:off x="245533" y="839085"/>
            <a:ext cx="8686800" cy="4763027"/>
          </a:xfrm>
        </p:spPr>
        <p:txBody>
          <a:bodyPr>
            <a:noAutofit/>
          </a:bodyPr>
          <a:lstStyle/>
          <a:p>
            <a:r>
              <a:rPr lang="en-US" sz="2400" dirty="0" smtClean="0"/>
              <a:t>Transcript reconstruction from RNA-</a:t>
            </a:r>
            <a:r>
              <a:rPr lang="en-US" sz="2400" dirty="0" err="1" smtClean="0"/>
              <a:t>Seq</a:t>
            </a:r>
            <a:r>
              <a:rPr lang="en-US" sz="2400" dirty="0" smtClean="0"/>
              <a:t> data may leverage genome-guided or de novo assembly</a:t>
            </a:r>
            <a:br>
              <a:rPr lang="en-US" sz="2400" dirty="0" smtClean="0"/>
            </a:br>
            <a:endParaRPr lang="en-US" sz="2400" dirty="0" smtClean="0"/>
          </a:p>
          <a:p>
            <a:r>
              <a:rPr lang="en-US" sz="2400" dirty="0" smtClean="0"/>
              <a:t>Transcriptome assembly uses directed graph data structures and path traversal</a:t>
            </a:r>
            <a:br>
              <a:rPr lang="en-US" sz="2400" dirty="0" smtClean="0"/>
            </a:br>
            <a:endParaRPr lang="en-US" sz="2400" dirty="0" smtClean="0"/>
          </a:p>
          <a:p>
            <a:r>
              <a:rPr lang="en-US" sz="2400" dirty="0" smtClean="0"/>
              <a:t>Advantages and disadvantages to assembly approaches</a:t>
            </a:r>
          </a:p>
          <a:p>
            <a:pPr lvl="1"/>
            <a:r>
              <a:rPr lang="en-US" sz="2400" dirty="0" smtClean="0"/>
              <a:t>Genome-guided: well-matched samples and very sensitive</a:t>
            </a:r>
          </a:p>
          <a:p>
            <a:pPr lvl="1"/>
            <a:r>
              <a:rPr lang="en-US" sz="2400" i="1" dirty="0" smtClean="0"/>
              <a:t>De novo</a:t>
            </a:r>
            <a:r>
              <a:rPr lang="en-US" sz="2400" dirty="0" smtClean="0"/>
              <a:t>: almost any sample will do, but requires higher depth of read coverage</a:t>
            </a:r>
            <a:br>
              <a:rPr lang="en-US" sz="2400" dirty="0" smtClean="0"/>
            </a:br>
            <a:endParaRPr lang="en-US" sz="2400" dirty="0" smtClean="0"/>
          </a:p>
          <a:p>
            <a:r>
              <a:rPr lang="en-US" sz="2400" dirty="0" smtClean="0"/>
              <a:t>Biomedical applications for </a:t>
            </a:r>
            <a:r>
              <a:rPr lang="en-US" sz="2400" i="1" dirty="0" smtClean="0"/>
              <a:t>de novo </a:t>
            </a:r>
            <a:r>
              <a:rPr lang="en-US" sz="2400" dirty="0" smtClean="0"/>
              <a:t>transcriptome assembly</a:t>
            </a:r>
          </a:p>
          <a:p>
            <a:pPr lvl="1"/>
            <a:r>
              <a:rPr lang="en-US" sz="2400" dirty="0" smtClean="0"/>
              <a:t>Cancer research: fusion transcripts &amp; pathogen detection</a:t>
            </a:r>
            <a:endParaRPr lang="en-US" sz="2400" dirty="0"/>
          </a:p>
        </p:txBody>
      </p:sp>
    </p:spTree>
    <p:extLst>
      <p:ext uri="{BB962C8B-B14F-4D97-AF65-F5344CB8AC3E}">
        <p14:creationId xmlns:p14="http://schemas.microsoft.com/office/powerpoint/2010/main" val="414461288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307"/>
            <a:ext cx="8229600" cy="1143000"/>
          </a:xfrm>
        </p:spPr>
        <p:txBody>
          <a:bodyPr>
            <a:normAutofit/>
          </a:bodyPr>
          <a:lstStyle/>
          <a:p>
            <a:r>
              <a:rPr lang="en-US" sz="3600" dirty="0" smtClean="0"/>
              <a:t>Strand-specific RNA-</a:t>
            </a:r>
            <a:r>
              <a:rPr lang="en-US" sz="3600" dirty="0" err="1" smtClean="0"/>
              <a:t>Seq</a:t>
            </a:r>
            <a:r>
              <a:rPr lang="en-US" sz="3600" dirty="0" smtClean="0"/>
              <a:t> is Preferred</a:t>
            </a:r>
            <a:endParaRPr lang="en-US" sz="3600" dirty="0"/>
          </a:p>
        </p:txBody>
      </p:sp>
      <p:grpSp>
        <p:nvGrpSpPr>
          <p:cNvPr id="10" name="Group 9"/>
          <p:cNvGrpSpPr/>
          <p:nvPr/>
        </p:nvGrpSpPr>
        <p:grpSpPr>
          <a:xfrm>
            <a:off x="196557" y="2472081"/>
            <a:ext cx="8868721" cy="4020845"/>
            <a:chOff x="90717" y="2279280"/>
            <a:chExt cx="8868721" cy="4020845"/>
          </a:xfrm>
        </p:grpSpPr>
        <p:pic>
          <p:nvPicPr>
            <p:cNvPr id="6" name="Picture 5" descr="Screen Shot 2012-09-19 at 1.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7" y="2279280"/>
              <a:ext cx="4673600" cy="584200"/>
            </a:xfrm>
            <a:prstGeom prst="rect">
              <a:avLst/>
            </a:prstGeom>
          </p:spPr>
        </p:pic>
        <p:pic>
          <p:nvPicPr>
            <p:cNvPr id="8" name="Picture 7" descr="Screen Shot 2012-09-19 at 1.36.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17" y="2679743"/>
              <a:ext cx="8868721" cy="3620382"/>
            </a:xfrm>
            <a:prstGeom prst="rect">
              <a:avLst/>
            </a:prstGeom>
          </p:spPr>
        </p:pic>
        <p:pic>
          <p:nvPicPr>
            <p:cNvPr id="9" name="Picture 8" descr="broad-logo.jpg"/>
            <p:cNvPicPr>
              <a:picLocks noChangeAspect="1"/>
            </p:cNvPicPr>
            <p:nvPr/>
          </p:nvPicPr>
          <p:blipFill>
            <a:blip r:embed="rId5"/>
            <a:stretch>
              <a:fillRect/>
            </a:stretch>
          </p:blipFill>
          <p:spPr>
            <a:xfrm>
              <a:off x="5007152" y="2380275"/>
              <a:ext cx="1569848" cy="394293"/>
            </a:xfrm>
            <a:prstGeom prst="rect">
              <a:avLst/>
            </a:prstGeom>
          </p:spPr>
        </p:pic>
      </p:grpSp>
      <p:sp>
        <p:nvSpPr>
          <p:cNvPr id="3" name="TextBox 2"/>
          <p:cNvSpPr txBox="1"/>
          <p:nvPr/>
        </p:nvSpPr>
        <p:spPr>
          <a:xfrm>
            <a:off x="385709" y="5188238"/>
            <a:ext cx="8114872" cy="461665"/>
          </a:xfrm>
          <a:prstGeom prst="rect">
            <a:avLst/>
          </a:prstGeom>
          <a:solidFill>
            <a:schemeClr val="bg1">
              <a:lumMod val="85000"/>
            </a:schemeClr>
          </a:solidFill>
          <a:ln>
            <a:solidFill>
              <a:schemeClr val="tx1"/>
            </a:solidFill>
            <a:prstDash val="dot"/>
          </a:ln>
        </p:spPr>
        <p:txBody>
          <a:bodyPr wrap="none" rtlCol="0">
            <a:spAutoFit/>
          </a:bodyPr>
          <a:lstStyle/>
          <a:p>
            <a:r>
              <a:rPr lang="en-US" sz="2400" dirty="0" smtClean="0">
                <a:ln>
                  <a:solidFill>
                    <a:srgbClr val="FF6600"/>
                  </a:solidFill>
                </a:ln>
              </a:rPr>
              <a:t>‘</a:t>
            </a:r>
            <a:r>
              <a:rPr lang="en-US" sz="2400" dirty="0" err="1" smtClean="0">
                <a:ln>
                  <a:solidFill>
                    <a:srgbClr val="FF6600"/>
                  </a:solidFill>
                </a:ln>
              </a:rPr>
              <a:t>dUTP</a:t>
            </a:r>
            <a:r>
              <a:rPr lang="en-US" sz="2400" dirty="0" smtClean="0">
                <a:ln>
                  <a:solidFill>
                    <a:srgbClr val="FF6600"/>
                  </a:solidFill>
                </a:ln>
              </a:rPr>
              <a:t> second strand marking’ identified as the leading protocol </a:t>
            </a:r>
            <a:endParaRPr lang="en-US" sz="2400" dirty="0">
              <a:ln>
                <a:solidFill>
                  <a:srgbClr val="FF6600"/>
                </a:solidFill>
              </a:ln>
            </a:endParaRPr>
          </a:p>
        </p:txBody>
      </p:sp>
      <p:sp>
        <p:nvSpPr>
          <p:cNvPr id="4" name="TextBox 3"/>
          <p:cNvSpPr txBox="1"/>
          <p:nvPr/>
        </p:nvSpPr>
        <p:spPr>
          <a:xfrm>
            <a:off x="657313" y="811269"/>
            <a:ext cx="8029487" cy="1631216"/>
          </a:xfrm>
          <a:prstGeom prst="rect">
            <a:avLst/>
          </a:prstGeom>
          <a:noFill/>
        </p:spPr>
        <p:txBody>
          <a:bodyPr wrap="none" rtlCol="0">
            <a:spAutoFit/>
          </a:bodyPr>
          <a:lstStyle/>
          <a:p>
            <a:r>
              <a:rPr lang="en-US" sz="2000" dirty="0" smtClean="0"/>
              <a:t>Computationally: fewer confounding graph structures in de novo assembly:</a:t>
            </a:r>
          </a:p>
          <a:p>
            <a:r>
              <a:rPr lang="en-US" sz="2000" dirty="0"/>
              <a:t> </a:t>
            </a:r>
            <a:r>
              <a:rPr lang="en-US" sz="2000" dirty="0" smtClean="0"/>
              <a:t>               ex.  Forward != reverse complement </a:t>
            </a:r>
          </a:p>
          <a:p>
            <a:r>
              <a:rPr lang="en-US" sz="2000" dirty="0"/>
              <a:t>	 </a:t>
            </a:r>
            <a:r>
              <a:rPr lang="en-US" sz="2000" dirty="0" smtClean="0"/>
              <a:t>            </a:t>
            </a:r>
            <a:r>
              <a:rPr lang="en-US" dirty="0" smtClean="0"/>
              <a:t>       (GGAA != TTCC)</a:t>
            </a:r>
          </a:p>
          <a:p>
            <a:r>
              <a:rPr lang="en-US" sz="2000" dirty="0" smtClean="0"/>
              <a:t>Biologically: separate </a:t>
            </a:r>
            <a:r>
              <a:rPr lang="en-US" sz="2000" dirty="0"/>
              <a:t>sense vs. antisense transcription</a:t>
            </a:r>
          </a:p>
          <a:p>
            <a:endParaRPr lang="en-US" sz="2000" dirty="0"/>
          </a:p>
        </p:txBody>
      </p:sp>
    </p:spTree>
    <p:extLst>
      <p:ext uri="{BB962C8B-B14F-4D97-AF65-F5344CB8AC3E}">
        <p14:creationId xmlns:p14="http://schemas.microsoft.com/office/powerpoint/2010/main" val="1625759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55600" y="1180"/>
            <a:ext cx="8562975" cy="500063"/>
          </a:xfrm>
          <a:prstGeom prst="rect">
            <a:avLst/>
          </a:prstGeom>
          <a:noFill/>
          <a:ln w="9525">
            <a:noFill/>
            <a:miter lim="800000"/>
            <a:headEnd/>
            <a:tailEnd/>
          </a:ln>
        </p:spPr>
        <p:txBody>
          <a:bodyPr/>
          <a:lstStyle/>
          <a:p>
            <a:pPr algn="ctr" eaLnBrk="0" hangingPunct="0"/>
            <a:r>
              <a:rPr lang="en-US" sz="3200" dirty="0">
                <a:latin typeface="Calibri" pitchFamily="34" charset="0"/>
              </a:rPr>
              <a:t>dUTP 2</a:t>
            </a:r>
            <a:r>
              <a:rPr lang="en-US" sz="3200" baseline="30000" dirty="0">
                <a:latin typeface="Calibri" pitchFamily="34" charset="0"/>
              </a:rPr>
              <a:t>nd</a:t>
            </a:r>
            <a:r>
              <a:rPr lang="en-US" sz="3200" dirty="0">
                <a:latin typeface="Calibri" pitchFamily="34" charset="0"/>
              </a:rPr>
              <a:t> Strand Method:  Our Favorite</a:t>
            </a:r>
          </a:p>
        </p:txBody>
      </p:sp>
      <p:sp>
        <p:nvSpPr>
          <p:cNvPr id="52228" name="Text Box 2001"/>
          <p:cNvSpPr txBox="1">
            <a:spLocks noChangeArrowheads="1"/>
          </p:cNvSpPr>
          <p:nvPr/>
        </p:nvSpPr>
        <p:spPr bwMode="auto">
          <a:xfrm>
            <a:off x="1664939" y="5820574"/>
            <a:ext cx="6410078" cy="323165"/>
          </a:xfrm>
          <a:prstGeom prst="rect">
            <a:avLst/>
          </a:prstGeom>
          <a:noFill/>
          <a:ln w="9525">
            <a:noFill/>
            <a:miter lim="800000"/>
            <a:headEnd/>
            <a:tailEnd/>
          </a:ln>
        </p:spPr>
        <p:txBody>
          <a:bodyPr wrap="none">
            <a:spAutoFit/>
          </a:bodyPr>
          <a:lstStyle/>
          <a:p>
            <a:pPr eaLnBrk="0" hangingPunct="0"/>
            <a:r>
              <a:rPr lang="en-US" sz="1500" b="1" dirty="0">
                <a:solidFill>
                  <a:srgbClr val="000000"/>
                </a:solidFill>
              </a:rPr>
              <a:t>Modified from </a:t>
            </a:r>
            <a:r>
              <a:rPr lang="en-US" sz="1500" b="1" dirty="0" smtClean="0">
                <a:solidFill>
                  <a:srgbClr val="000000"/>
                </a:solidFill>
              </a:rPr>
              <a:t>Parkhomchuk</a:t>
            </a:r>
            <a:r>
              <a:rPr lang="en-US" sz="1500" b="1" i="1" dirty="0" smtClean="0">
                <a:solidFill>
                  <a:srgbClr val="000000"/>
                </a:solidFill>
              </a:rPr>
              <a:t> </a:t>
            </a:r>
            <a:r>
              <a:rPr lang="en-US" sz="1500" b="1" i="1" dirty="0">
                <a:solidFill>
                  <a:srgbClr val="000000"/>
                </a:solidFill>
              </a:rPr>
              <a:t>et al.</a:t>
            </a:r>
            <a:r>
              <a:rPr lang="en-US" sz="1500" b="1" dirty="0">
                <a:solidFill>
                  <a:srgbClr val="000000"/>
                </a:solidFill>
              </a:rPr>
              <a:t> (2009) </a:t>
            </a:r>
            <a:r>
              <a:rPr lang="en-US" sz="1500" b="1" i="1" dirty="0">
                <a:solidFill>
                  <a:srgbClr val="000000"/>
                </a:solidFill>
              </a:rPr>
              <a:t>Nucleic Acids Res. </a:t>
            </a:r>
            <a:r>
              <a:rPr lang="en-US" sz="1500" b="1" dirty="0">
                <a:solidFill>
                  <a:srgbClr val="000000"/>
                </a:solidFill>
              </a:rPr>
              <a:t>37:e123</a:t>
            </a:r>
          </a:p>
        </p:txBody>
      </p:sp>
      <p:cxnSp>
        <p:nvCxnSpPr>
          <p:cNvPr id="13" name="Straight Connector 12"/>
          <p:cNvCxnSpPr/>
          <p:nvPr/>
        </p:nvCxnSpPr>
        <p:spPr bwMode="auto">
          <a:xfrm>
            <a:off x="2311740" y="951229"/>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sp>
        <p:nvSpPr>
          <p:cNvPr id="137" name="TextBox 136"/>
          <p:cNvSpPr txBox="1"/>
          <p:nvPr/>
        </p:nvSpPr>
        <p:spPr>
          <a:xfrm>
            <a:off x="1348191" y="775920"/>
            <a:ext cx="1028700" cy="307777"/>
          </a:xfrm>
          <a:prstGeom prst="rect">
            <a:avLst/>
          </a:prstGeom>
          <a:noFill/>
        </p:spPr>
        <p:txBody>
          <a:bodyPr wrap="square" rtlCol="0">
            <a:spAutoFit/>
          </a:bodyPr>
          <a:lstStyle/>
          <a:p>
            <a:pPr algn="r"/>
            <a:r>
              <a:rPr lang="en-US" sz="1400" b="1" dirty="0" smtClean="0">
                <a:solidFill>
                  <a:srgbClr val="008000"/>
                </a:solidFill>
              </a:rPr>
              <a:t>RNA</a:t>
            </a:r>
            <a:endParaRPr lang="en-US" sz="1400" b="1" dirty="0">
              <a:solidFill>
                <a:srgbClr val="008000"/>
              </a:solidFill>
            </a:endParaRPr>
          </a:p>
        </p:txBody>
      </p:sp>
      <p:grpSp>
        <p:nvGrpSpPr>
          <p:cNvPr id="2" name="Group 324"/>
          <p:cNvGrpSpPr/>
          <p:nvPr/>
        </p:nvGrpSpPr>
        <p:grpSpPr>
          <a:xfrm>
            <a:off x="2538817" y="4778265"/>
            <a:ext cx="5397499" cy="748071"/>
            <a:chOff x="2006601" y="5297745"/>
            <a:chExt cx="5397499" cy="748071"/>
          </a:xfrm>
        </p:grpSpPr>
        <p:grpSp>
          <p:nvGrpSpPr>
            <p:cNvPr id="3" name="Group 318"/>
            <p:cNvGrpSpPr/>
            <p:nvPr/>
          </p:nvGrpSpPr>
          <p:grpSpPr>
            <a:xfrm>
              <a:off x="3088232" y="5297745"/>
              <a:ext cx="4315868" cy="311637"/>
              <a:chOff x="3088232" y="5297745"/>
              <a:chExt cx="4315868" cy="311637"/>
            </a:xfrm>
          </p:grpSpPr>
          <p:sp>
            <p:nvSpPr>
              <p:cNvPr id="47" name="TextBox 46"/>
              <p:cNvSpPr txBox="1"/>
              <p:nvPr/>
            </p:nvSpPr>
            <p:spPr>
              <a:xfrm>
                <a:off x="3162474" y="5299676"/>
                <a:ext cx="4241626" cy="307777"/>
              </a:xfrm>
              <a:prstGeom prst="rect">
                <a:avLst/>
              </a:prstGeom>
              <a:noFill/>
            </p:spPr>
            <p:txBody>
              <a:bodyPr wrap="square" rtlCol="0">
                <a:spAutoFit/>
              </a:bodyPr>
              <a:lstStyle/>
              <a:p>
                <a:r>
                  <a:rPr lang="en-US" sz="1400" b="1" dirty="0" smtClean="0">
                    <a:solidFill>
                      <a:srgbClr val="000000"/>
                    </a:solidFill>
                  </a:rPr>
                  <a:t>PCR and paired-end sequencing</a:t>
                </a:r>
                <a:endParaRPr lang="en-US" sz="1400" b="1" dirty="0">
                  <a:solidFill>
                    <a:srgbClr val="000000"/>
                  </a:solidFill>
                </a:endParaRPr>
              </a:p>
            </p:txBody>
          </p:sp>
          <p:cxnSp>
            <p:nvCxnSpPr>
              <p:cNvPr id="48" name="Straight Arrow Connector 47"/>
              <p:cNvCxnSpPr>
                <a:cxnSpLocks noChangeAspect="1"/>
              </p:cNvCxnSpPr>
              <p:nvPr/>
            </p:nvCxnSpPr>
            <p:spPr bwMode="auto">
              <a:xfrm rot="5400000">
                <a:off x="2933326" y="5452651"/>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4" name="Group 319"/>
            <p:cNvGrpSpPr/>
            <p:nvPr/>
          </p:nvGrpSpPr>
          <p:grpSpPr>
            <a:xfrm>
              <a:off x="2006601" y="5689601"/>
              <a:ext cx="2515235" cy="356215"/>
              <a:chOff x="2006601" y="5689601"/>
              <a:chExt cx="2515235" cy="356215"/>
            </a:xfrm>
          </p:grpSpPr>
          <p:grpSp>
            <p:nvGrpSpPr>
              <p:cNvPr id="5" name="Group 213"/>
              <p:cNvGrpSpPr>
                <a:grpSpLocks noChangeAspect="1"/>
              </p:cNvGrpSpPr>
              <p:nvPr/>
            </p:nvGrpSpPr>
            <p:grpSpPr>
              <a:xfrm>
                <a:off x="2006601" y="5943601"/>
                <a:ext cx="1613535" cy="102215"/>
                <a:chOff x="1638300" y="5765800"/>
                <a:chExt cx="2933700" cy="185846"/>
              </a:xfrm>
            </p:grpSpPr>
            <p:cxnSp>
              <p:nvCxnSpPr>
                <p:cNvPr id="138" name="Straight Connector 137"/>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139" name="Straight Connector 138"/>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40" name="Straight Connector 139"/>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58" name="Straight Connector 157"/>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 name="Group 214"/>
              <p:cNvGrpSpPr>
                <a:grpSpLocks noChangeAspect="1"/>
              </p:cNvGrpSpPr>
              <p:nvPr/>
            </p:nvGrpSpPr>
            <p:grpSpPr>
              <a:xfrm>
                <a:off x="2908301" y="5689601"/>
                <a:ext cx="1613535" cy="102215"/>
                <a:chOff x="1638300" y="5765800"/>
                <a:chExt cx="2933700" cy="185846"/>
              </a:xfrm>
            </p:grpSpPr>
            <p:cxnSp>
              <p:nvCxnSpPr>
                <p:cNvPr id="216" name="Straight Connector 215"/>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217" name="Straight Connector 216"/>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18" name="Straight Connector 217"/>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19" name="Straight Connector 218"/>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grpSp>
        <p:nvGrpSpPr>
          <p:cNvPr id="7" name="Group 166"/>
          <p:cNvGrpSpPr/>
          <p:nvPr/>
        </p:nvGrpSpPr>
        <p:grpSpPr>
          <a:xfrm>
            <a:off x="2551516" y="2453472"/>
            <a:ext cx="2883215" cy="940341"/>
            <a:chOff x="2032000" y="2972952"/>
            <a:chExt cx="2883215" cy="940341"/>
          </a:xfrm>
        </p:grpSpPr>
        <p:grpSp>
          <p:nvGrpSpPr>
            <p:cNvPr id="8" name="Group 225"/>
            <p:cNvGrpSpPr/>
            <p:nvPr/>
          </p:nvGrpSpPr>
          <p:grpSpPr>
            <a:xfrm>
              <a:off x="3088232" y="2972952"/>
              <a:ext cx="1826983" cy="311637"/>
              <a:chOff x="3088232" y="3074552"/>
              <a:chExt cx="1826983" cy="311637"/>
            </a:xfrm>
          </p:grpSpPr>
          <p:sp>
            <p:nvSpPr>
              <p:cNvPr id="40" name="TextBox 39"/>
              <p:cNvSpPr txBox="1"/>
              <p:nvPr/>
            </p:nvSpPr>
            <p:spPr>
              <a:xfrm>
                <a:off x="3158702" y="3076483"/>
                <a:ext cx="1756513" cy="307777"/>
              </a:xfrm>
              <a:prstGeom prst="rect">
                <a:avLst/>
              </a:prstGeom>
              <a:noFill/>
            </p:spPr>
            <p:txBody>
              <a:bodyPr wrap="square" rtlCol="0">
                <a:spAutoFit/>
              </a:bodyPr>
              <a:lstStyle/>
              <a:p>
                <a:r>
                  <a:rPr lang="en-US" sz="1400" b="1" dirty="0" smtClean="0">
                    <a:solidFill>
                      <a:srgbClr val="000000"/>
                    </a:solidFill>
                  </a:rPr>
                  <a:t>Adaptor ligation</a:t>
                </a:r>
                <a:endParaRPr lang="en-US" sz="1400" b="1" dirty="0">
                  <a:solidFill>
                    <a:srgbClr val="000000"/>
                  </a:solidFill>
                </a:endParaRPr>
              </a:p>
            </p:txBody>
          </p:sp>
          <p:cxnSp>
            <p:nvCxnSpPr>
              <p:cNvPr id="41" name="Straight Arrow Connector 40"/>
              <p:cNvCxnSpPr>
                <a:cxnSpLocks noChangeAspect="1"/>
              </p:cNvCxnSpPr>
              <p:nvPr/>
            </p:nvCxnSpPr>
            <p:spPr bwMode="auto">
              <a:xfrm rot="5400000">
                <a:off x="2933326" y="3229458"/>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9" name="Group 165"/>
            <p:cNvGrpSpPr/>
            <p:nvPr/>
          </p:nvGrpSpPr>
          <p:grpSpPr>
            <a:xfrm>
              <a:off x="2895600" y="3365500"/>
              <a:ext cx="1606550" cy="255693"/>
              <a:chOff x="2895600" y="3365500"/>
              <a:chExt cx="1606550" cy="255693"/>
            </a:xfrm>
          </p:grpSpPr>
          <p:cxnSp>
            <p:nvCxnSpPr>
              <p:cNvPr id="112" name="Straight Connector 111"/>
              <p:cNvCxnSpPr/>
              <p:nvPr/>
            </p:nvCxnSpPr>
            <p:spPr bwMode="auto">
              <a:xfrm>
                <a:off x="3064642" y="35248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133" name="Straight Connector 132"/>
              <p:cNvCxnSpPr/>
              <p:nvPr/>
            </p:nvCxnSpPr>
            <p:spPr bwMode="auto">
              <a:xfrm>
                <a:off x="3064642" y="34625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31" name="Rectangle 130"/>
              <p:cNvSpPr/>
              <p:nvPr/>
            </p:nvSpPr>
            <p:spPr bwMode="auto">
              <a:xfrm>
                <a:off x="3099997"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32" name="TextBox 131"/>
              <p:cNvSpPr txBox="1"/>
              <p:nvPr/>
            </p:nvSpPr>
            <p:spPr>
              <a:xfrm>
                <a:off x="3048734"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129" name="Rectangle 128"/>
              <p:cNvSpPr/>
              <p:nvPr/>
            </p:nvSpPr>
            <p:spPr bwMode="auto">
              <a:xfrm>
                <a:off x="3428292"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30" name="TextBox 129"/>
              <p:cNvSpPr txBox="1"/>
              <p:nvPr/>
            </p:nvSpPr>
            <p:spPr>
              <a:xfrm>
                <a:off x="3352799" y="3428420"/>
                <a:ext cx="314325"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127" name="Rectangle 126"/>
              <p:cNvSpPr/>
              <p:nvPr/>
            </p:nvSpPr>
            <p:spPr bwMode="auto">
              <a:xfrm>
                <a:off x="3246682"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8" name="TextBox 127"/>
              <p:cNvSpPr txBox="1"/>
              <p:nvPr/>
            </p:nvSpPr>
            <p:spPr>
              <a:xfrm>
                <a:off x="3184941"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125" name="Rectangle 124"/>
              <p:cNvSpPr/>
              <p:nvPr/>
            </p:nvSpPr>
            <p:spPr bwMode="auto">
              <a:xfrm>
                <a:off x="4081389"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6" name="TextBox 125"/>
              <p:cNvSpPr txBox="1"/>
              <p:nvPr/>
            </p:nvSpPr>
            <p:spPr>
              <a:xfrm>
                <a:off x="4021397" y="3428420"/>
                <a:ext cx="332634"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123" name="Rectangle 122"/>
              <p:cNvSpPr/>
              <p:nvPr/>
            </p:nvSpPr>
            <p:spPr bwMode="auto">
              <a:xfrm>
                <a:off x="3864855" y="34830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4" name="TextBox 123"/>
              <p:cNvSpPr txBox="1"/>
              <p:nvPr/>
            </p:nvSpPr>
            <p:spPr>
              <a:xfrm>
                <a:off x="3800739"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cxnSp>
            <p:nvCxnSpPr>
              <p:cNvPr id="119" name="Straight Connector 118"/>
              <p:cNvCxnSpPr/>
              <p:nvPr/>
            </p:nvCxnSpPr>
            <p:spPr bwMode="auto">
              <a:xfrm flipV="1">
                <a:off x="4334510" y="33655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20" name="Straight Connector 119"/>
              <p:cNvCxnSpPr/>
              <p:nvPr/>
            </p:nvCxnSpPr>
            <p:spPr bwMode="auto">
              <a:xfrm>
                <a:off x="4334510" y="35234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1" name="Straight Connector 120"/>
              <p:cNvCxnSpPr/>
              <p:nvPr/>
            </p:nvCxnSpPr>
            <p:spPr bwMode="auto">
              <a:xfrm flipH="1" flipV="1">
                <a:off x="2895600" y="33655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2" name="Straight Connector 121"/>
              <p:cNvCxnSpPr/>
              <p:nvPr/>
            </p:nvCxnSpPr>
            <p:spPr bwMode="auto">
              <a:xfrm flipH="1">
                <a:off x="2895600" y="35234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13" name="Straight Connector 112"/>
              <p:cNvCxnSpPr/>
              <p:nvPr/>
            </p:nvCxnSpPr>
            <p:spPr bwMode="auto">
              <a:xfrm>
                <a:off x="306324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4" name="Straight Connector 133"/>
              <p:cNvCxnSpPr/>
              <p:nvPr/>
            </p:nvCxnSpPr>
            <p:spPr bwMode="auto">
              <a:xfrm>
                <a:off x="306324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5" name="Straight Connector 134"/>
              <p:cNvCxnSpPr/>
              <p:nvPr/>
            </p:nvCxnSpPr>
            <p:spPr bwMode="auto">
              <a:xfrm>
                <a:off x="427863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6" name="Straight Connector 135"/>
              <p:cNvCxnSpPr/>
              <p:nvPr/>
            </p:nvCxnSpPr>
            <p:spPr bwMode="auto">
              <a:xfrm>
                <a:off x="427863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0" name="Group 164"/>
            <p:cNvGrpSpPr/>
            <p:nvPr/>
          </p:nvGrpSpPr>
          <p:grpSpPr>
            <a:xfrm>
              <a:off x="2032000" y="3657600"/>
              <a:ext cx="1606550" cy="255693"/>
              <a:chOff x="2032000" y="3657600"/>
              <a:chExt cx="1606550" cy="255693"/>
            </a:xfrm>
          </p:grpSpPr>
          <p:cxnSp>
            <p:nvCxnSpPr>
              <p:cNvPr id="255" name="Straight Connector 254"/>
              <p:cNvCxnSpPr/>
              <p:nvPr/>
            </p:nvCxnSpPr>
            <p:spPr bwMode="auto">
              <a:xfrm>
                <a:off x="2201042" y="38169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56" name="Straight Connector 255"/>
              <p:cNvCxnSpPr/>
              <p:nvPr/>
            </p:nvCxnSpPr>
            <p:spPr bwMode="auto">
              <a:xfrm>
                <a:off x="2201042" y="37546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57" name="Rectangle 256"/>
              <p:cNvSpPr/>
              <p:nvPr/>
            </p:nvSpPr>
            <p:spPr bwMode="auto">
              <a:xfrm>
                <a:off x="2236397"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58" name="TextBox 257"/>
              <p:cNvSpPr txBox="1"/>
              <p:nvPr/>
            </p:nvSpPr>
            <p:spPr>
              <a:xfrm>
                <a:off x="2185134"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259" name="Rectangle 258"/>
              <p:cNvSpPr/>
              <p:nvPr/>
            </p:nvSpPr>
            <p:spPr bwMode="auto">
              <a:xfrm>
                <a:off x="2564692"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0" name="TextBox 259"/>
              <p:cNvSpPr txBox="1"/>
              <p:nvPr/>
            </p:nvSpPr>
            <p:spPr>
              <a:xfrm>
                <a:off x="2489200" y="3727663"/>
                <a:ext cx="323056"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261" name="Rectangle 260"/>
              <p:cNvSpPr/>
              <p:nvPr/>
            </p:nvSpPr>
            <p:spPr bwMode="auto">
              <a:xfrm>
                <a:off x="2383082"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2" name="TextBox 261"/>
              <p:cNvSpPr txBox="1"/>
              <p:nvPr/>
            </p:nvSpPr>
            <p:spPr>
              <a:xfrm>
                <a:off x="2321341"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263" name="Rectangle 262"/>
              <p:cNvSpPr/>
              <p:nvPr/>
            </p:nvSpPr>
            <p:spPr bwMode="auto">
              <a:xfrm>
                <a:off x="3217789"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4" name="TextBox 263"/>
              <p:cNvSpPr txBox="1"/>
              <p:nvPr/>
            </p:nvSpPr>
            <p:spPr>
              <a:xfrm>
                <a:off x="3141128" y="3727663"/>
                <a:ext cx="332634"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265" name="Rectangle 264"/>
              <p:cNvSpPr/>
              <p:nvPr/>
            </p:nvSpPr>
            <p:spPr bwMode="auto">
              <a:xfrm>
                <a:off x="3001255"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6" name="TextBox 265"/>
              <p:cNvSpPr txBox="1"/>
              <p:nvPr/>
            </p:nvSpPr>
            <p:spPr>
              <a:xfrm>
                <a:off x="2939514"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cxnSp>
            <p:nvCxnSpPr>
              <p:cNvPr id="267" name="Straight Connector 266"/>
              <p:cNvCxnSpPr/>
              <p:nvPr/>
            </p:nvCxnSpPr>
            <p:spPr bwMode="auto">
              <a:xfrm flipV="1">
                <a:off x="3470910" y="36576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68" name="Straight Connector 267"/>
              <p:cNvCxnSpPr/>
              <p:nvPr/>
            </p:nvCxnSpPr>
            <p:spPr bwMode="auto">
              <a:xfrm>
                <a:off x="3470910" y="38155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69" name="Straight Connector 268"/>
              <p:cNvCxnSpPr/>
              <p:nvPr/>
            </p:nvCxnSpPr>
            <p:spPr bwMode="auto">
              <a:xfrm flipH="1" flipV="1">
                <a:off x="2032000" y="36576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70" name="Straight Connector 269"/>
              <p:cNvCxnSpPr/>
              <p:nvPr/>
            </p:nvCxnSpPr>
            <p:spPr bwMode="auto">
              <a:xfrm flipH="1">
                <a:off x="2032000" y="38155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71" name="Straight Connector 270"/>
              <p:cNvCxnSpPr/>
              <p:nvPr/>
            </p:nvCxnSpPr>
            <p:spPr bwMode="auto">
              <a:xfrm>
                <a:off x="219964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2" name="Straight Connector 271"/>
              <p:cNvCxnSpPr/>
              <p:nvPr/>
            </p:nvCxnSpPr>
            <p:spPr bwMode="auto">
              <a:xfrm>
                <a:off x="219964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3" name="Straight Connector 272"/>
              <p:cNvCxnSpPr/>
              <p:nvPr/>
            </p:nvCxnSpPr>
            <p:spPr bwMode="auto">
              <a:xfrm>
                <a:off x="341503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4" name="Straight Connector 273"/>
              <p:cNvCxnSpPr/>
              <p:nvPr/>
            </p:nvCxnSpPr>
            <p:spPr bwMode="auto">
              <a:xfrm>
                <a:off x="341503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1" name="Group 153"/>
          <p:cNvGrpSpPr/>
          <p:nvPr/>
        </p:nvGrpSpPr>
        <p:grpSpPr>
          <a:xfrm>
            <a:off x="2555749" y="3434591"/>
            <a:ext cx="5991606" cy="1296955"/>
            <a:chOff x="2036233" y="3954071"/>
            <a:chExt cx="5991606" cy="1296955"/>
          </a:xfrm>
        </p:grpSpPr>
        <p:cxnSp>
          <p:nvCxnSpPr>
            <p:cNvPr id="46" name="Straight Arrow Connector 45"/>
            <p:cNvCxnSpPr>
              <a:cxnSpLocks noChangeAspect="1"/>
            </p:cNvCxnSpPr>
            <p:nvPr/>
          </p:nvCxnSpPr>
          <p:spPr bwMode="auto">
            <a:xfrm rot="5400000">
              <a:off x="2933326" y="410897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sp>
          <p:nvSpPr>
            <p:cNvPr id="148" name="Text Box 2006"/>
            <p:cNvSpPr txBox="1">
              <a:spLocks noChangeArrowheads="1"/>
            </p:cNvSpPr>
            <p:nvPr/>
          </p:nvSpPr>
          <p:spPr bwMode="auto">
            <a:xfrm>
              <a:off x="4581807" y="4091621"/>
              <a:ext cx="3446032" cy="561692"/>
            </a:xfrm>
            <a:prstGeom prst="rect">
              <a:avLst/>
            </a:prstGeom>
            <a:noFill/>
            <a:ln w="9525">
              <a:noFill/>
              <a:miter lim="800000"/>
              <a:headEnd/>
              <a:tailEnd/>
            </a:ln>
          </p:spPr>
          <p:txBody>
            <a:bodyPr wrap="square">
              <a:spAutoFit/>
            </a:bodyPr>
            <a:lstStyle/>
            <a:p>
              <a:pPr marL="57150" indent="-57150" defTabSz="4389438" eaLnBrk="0" hangingPunct="0">
                <a:spcAft>
                  <a:spcPts val="300"/>
                </a:spcAft>
              </a:pPr>
              <a:r>
                <a:rPr lang="en-US" sz="1400" b="1" dirty="0">
                  <a:solidFill>
                    <a:srgbClr val="000000"/>
                  </a:solidFill>
                </a:rPr>
                <a:t>USER</a:t>
              </a:r>
              <a:r>
                <a:rPr lang="en-US" sz="1400" b="1" dirty="0" smtClean="0">
                  <a:solidFill>
                    <a:srgbClr val="000000"/>
                  </a:solidFill>
                </a:rPr>
                <a:t>™ </a:t>
              </a:r>
            </a:p>
            <a:p>
              <a:pPr marL="57150" indent="-57150" defTabSz="4389438" eaLnBrk="0" hangingPunct="0">
                <a:spcAft>
                  <a:spcPts val="0"/>
                </a:spcAft>
              </a:pPr>
              <a:r>
                <a:rPr lang="en-US" sz="1400" b="1" dirty="0" smtClean="0">
                  <a:solidFill>
                    <a:srgbClr val="000000"/>
                  </a:solidFill>
                </a:rPr>
                <a:t>(</a:t>
              </a:r>
              <a:r>
                <a:rPr lang="en-US" sz="1400" b="1" u="sng" dirty="0">
                  <a:solidFill>
                    <a:srgbClr val="000000"/>
                  </a:solidFill>
                </a:rPr>
                <a:t>U</a:t>
              </a:r>
              <a:r>
                <a:rPr lang="en-US" sz="1400" b="1" dirty="0">
                  <a:solidFill>
                    <a:srgbClr val="000000"/>
                  </a:solidFill>
                </a:rPr>
                <a:t>racil-</a:t>
              </a:r>
              <a:r>
                <a:rPr lang="en-US" sz="1400" b="1" u="sng" dirty="0">
                  <a:solidFill>
                    <a:srgbClr val="000000"/>
                  </a:solidFill>
                </a:rPr>
                <a:t>S</a:t>
              </a:r>
              <a:r>
                <a:rPr lang="en-US" sz="1400" b="1" dirty="0">
                  <a:solidFill>
                    <a:srgbClr val="000000"/>
                  </a:solidFill>
                </a:rPr>
                <a:t>pecific </a:t>
              </a:r>
              <a:r>
                <a:rPr lang="en-US" sz="1400" b="1" u="sng" dirty="0" smtClean="0">
                  <a:solidFill>
                    <a:srgbClr val="000000"/>
                  </a:solidFill>
                </a:rPr>
                <a:t>E</a:t>
              </a:r>
              <a:r>
                <a:rPr lang="en-US" sz="1400" b="1" dirty="0" smtClean="0">
                  <a:solidFill>
                    <a:srgbClr val="000000"/>
                  </a:solidFill>
                </a:rPr>
                <a:t>xcision </a:t>
              </a:r>
              <a:r>
                <a:rPr lang="en-US" sz="1400" b="1" u="sng" dirty="0" smtClean="0">
                  <a:solidFill>
                    <a:srgbClr val="000000"/>
                  </a:solidFill>
                </a:rPr>
                <a:t>R</a:t>
              </a:r>
              <a:r>
                <a:rPr lang="en-US" sz="1400" b="1" dirty="0" smtClean="0">
                  <a:solidFill>
                    <a:srgbClr val="000000"/>
                  </a:solidFill>
                </a:rPr>
                <a:t>eagent)</a:t>
              </a:r>
              <a:endParaRPr lang="en-US" sz="1400" b="1" dirty="0">
                <a:solidFill>
                  <a:srgbClr val="000000"/>
                </a:solidFill>
              </a:endParaRPr>
            </a:p>
          </p:txBody>
        </p:sp>
        <p:grpSp>
          <p:nvGrpSpPr>
            <p:cNvPr id="12" name="Group 151"/>
            <p:cNvGrpSpPr/>
            <p:nvPr/>
          </p:nvGrpSpPr>
          <p:grpSpPr>
            <a:xfrm>
              <a:off x="3088232" y="4282121"/>
              <a:ext cx="1830755" cy="325127"/>
              <a:chOff x="3088232" y="4244021"/>
              <a:chExt cx="1830755" cy="325127"/>
            </a:xfrm>
          </p:grpSpPr>
          <p:sp>
            <p:nvSpPr>
              <p:cNvPr id="45" name="TextBox 44"/>
              <p:cNvSpPr txBox="1"/>
              <p:nvPr/>
            </p:nvSpPr>
            <p:spPr>
              <a:xfrm>
                <a:off x="3162474" y="4244021"/>
                <a:ext cx="1756513" cy="307777"/>
              </a:xfrm>
              <a:prstGeom prst="rect">
                <a:avLst/>
              </a:prstGeom>
              <a:noFill/>
            </p:spPr>
            <p:txBody>
              <a:bodyPr wrap="square" rtlCol="0">
                <a:spAutoFit/>
              </a:bodyPr>
              <a:lstStyle/>
              <a:p>
                <a:r>
                  <a:rPr lang="en-US" sz="1400" b="1" dirty="0" smtClean="0">
                    <a:solidFill>
                      <a:srgbClr val="000000"/>
                    </a:solidFill>
                  </a:rPr>
                  <a:t>Remove “U”s</a:t>
                </a:r>
                <a:endParaRPr lang="en-US" sz="1400" b="1" dirty="0">
                  <a:solidFill>
                    <a:srgbClr val="000000"/>
                  </a:solidFill>
                </a:endParaRPr>
              </a:p>
            </p:txBody>
          </p:sp>
          <p:cxnSp>
            <p:nvCxnSpPr>
              <p:cNvPr id="51" name="Straight Arrow Connector 50"/>
              <p:cNvCxnSpPr>
                <a:cxnSpLocks noChangeAspect="1"/>
              </p:cNvCxnSpPr>
              <p:nvPr/>
            </p:nvCxnSpPr>
            <p:spPr bwMode="auto">
              <a:xfrm rot="5400000">
                <a:off x="2933326" y="441241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16" name="Group 151"/>
            <p:cNvGrpSpPr/>
            <p:nvPr/>
          </p:nvGrpSpPr>
          <p:grpSpPr>
            <a:xfrm>
              <a:off x="2899833" y="4703233"/>
              <a:ext cx="1606550" cy="255693"/>
              <a:chOff x="2899833" y="4703233"/>
              <a:chExt cx="1606550" cy="255693"/>
            </a:xfrm>
          </p:grpSpPr>
          <p:cxnSp>
            <p:nvCxnSpPr>
              <p:cNvPr id="276" name="Straight Connector 275"/>
              <p:cNvCxnSpPr/>
              <p:nvPr/>
            </p:nvCxnSpPr>
            <p:spPr bwMode="auto">
              <a:xfrm>
                <a:off x="3068875" y="48625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77" name="Straight Connector 276"/>
              <p:cNvCxnSpPr/>
              <p:nvPr/>
            </p:nvCxnSpPr>
            <p:spPr bwMode="auto">
              <a:xfrm>
                <a:off x="3068875" y="48003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78" name="Rectangle 277"/>
              <p:cNvSpPr/>
              <p:nvPr/>
            </p:nvSpPr>
            <p:spPr bwMode="auto">
              <a:xfrm>
                <a:off x="3104230"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79" name="TextBox 278"/>
              <p:cNvSpPr txBox="1"/>
              <p:nvPr/>
            </p:nvSpPr>
            <p:spPr>
              <a:xfrm>
                <a:off x="3052967"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0" name="Rectangle 279"/>
              <p:cNvSpPr/>
              <p:nvPr/>
            </p:nvSpPr>
            <p:spPr bwMode="auto">
              <a:xfrm>
                <a:off x="3432525"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1" name="TextBox 280"/>
              <p:cNvSpPr txBox="1"/>
              <p:nvPr/>
            </p:nvSpPr>
            <p:spPr>
              <a:xfrm>
                <a:off x="3357033" y="4766153"/>
                <a:ext cx="292100" cy="184666"/>
              </a:xfrm>
              <a:prstGeom prst="rect">
                <a:avLst/>
              </a:prstGeom>
              <a:noFill/>
            </p:spPr>
            <p:txBody>
              <a:bodyPr wrap="square" rtlCol="0">
                <a:spAutoFit/>
              </a:bodyPr>
              <a:lstStyle/>
              <a:p>
                <a:endParaRPr lang="en-US" sz="600" b="1" dirty="0">
                  <a:solidFill>
                    <a:srgbClr val="6B6BCF"/>
                  </a:solidFill>
                </a:endParaRPr>
              </a:p>
            </p:txBody>
          </p:sp>
          <p:sp>
            <p:nvSpPr>
              <p:cNvPr id="282" name="Rectangle 281"/>
              <p:cNvSpPr/>
              <p:nvPr/>
            </p:nvSpPr>
            <p:spPr bwMode="auto">
              <a:xfrm>
                <a:off x="3250915"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3" name="TextBox 282"/>
              <p:cNvSpPr txBox="1"/>
              <p:nvPr/>
            </p:nvSpPr>
            <p:spPr>
              <a:xfrm>
                <a:off x="3189174"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4" name="Rectangle 283"/>
              <p:cNvSpPr/>
              <p:nvPr/>
            </p:nvSpPr>
            <p:spPr bwMode="auto">
              <a:xfrm>
                <a:off x="4085622"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5" name="TextBox 284"/>
              <p:cNvSpPr txBox="1"/>
              <p:nvPr/>
            </p:nvSpPr>
            <p:spPr>
              <a:xfrm>
                <a:off x="4008961" y="4766153"/>
                <a:ext cx="332634" cy="184666"/>
              </a:xfrm>
              <a:prstGeom prst="rect">
                <a:avLst/>
              </a:prstGeom>
              <a:noFill/>
            </p:spPr>
            <p:txBody>
              <a:bodyPr wrap="square" rtlCol="0">
                <a:spAutoFit/>
              </a:bodyPr>
              <a:lstStyle/>
              <a:p>
                <a:endParaRPr lang="en-US" sz="600" b="1" dirty="0">
                  <a:solidFill>
                    <a:srgbClr val="6B6BCF"/>
                  </a:solidFill>
                </a:endParaRPr>
              </a:p>
            </p:txBody>
          </p:sp>
          <p:sp>
            <p:nvSpPr>
              <p:cNvPr id="286" name="Rectangle 285"/>
              <p:cNvSpPr/>
              <p:nvPr/>
            </p:nvSpPr>
            <p:spPr bwMode="auto">
              <a:xfrm>
                <a:off x="3869088"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7" name="TextBox 286"/>
              <p:cNvSpPr txBox="1"/>
              <p:nvPr/>
            </p:nvSpPr>
            <p:spPr>
              <a:xfrm>
                <a:off x="3807347" y="47661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288" name="Straight Connector 287"/>
              <p:cNvCxnSpPr/>
              <p:nvPr/>
            </p:nvCxnSpPr>
            <p:spPr bwMode="auto">
              <a:xfrm flipV="1">
                <a:off x="4338743" y="47032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89" name="Straight Connector 288"/>
              <p:cNvCxnSpPr/>
              <p:nvPr/>
            </p:nvCxnSpPr>
            <p:spPr bwMode="auto">
              <a:xfrm>
                <a:off x="4338743" y="48611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0" name="Straight Connector 289"/>
              <p:cNvCxnSpPr/>
              <p:nvPr/>
            </p:nvCxnSpPr>
            <p:spPr bwMode="auto">
              <a:xfrm flipH="1" flipV="1">
                <a:off x="2899833" y="47032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1" name="Straight Connector 290"/>
              <p:cNvCxnSpPr/>
              <p:nvPr/>
            </p:nvCxnSpPr>
            <p:spPr bwMode="auto">
              <a:xfrm flipH="1">
                <a:off x="2899833" y="48611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92" name="Straight Connector 291"/>
              <p:cNvCxnSpPr/>
              <p:nvPr/>
            </p:nvCxnSpPr>
            <p:spPr bwMode="auto">
              <a:xfrm>
                <a:off x="306747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3" name="Straight Connector 292"/>
              <p:cNvCxnSpPr/>
              <p:nvPr/>
            </p:nvCxnSpPr>
            <p:spPr bwMode="auto">
              <a:xfrm>
                <a:off x="306747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4" name="Straight Connector 293"/>
              <p:cNvCxnSpPr/>
              <p:nvPr/>
            </p:nvCxnSpPr>
            <p:spPr bwMode="auto">
              <a:xfrm>
                <a:off x="428286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5" name="Straight Connector 294"/>
              <p:cNvCxnSpPr/>
              <p:nvPr/>
            </p:nvCxnSpPr>
            <p:spPr bwMode="auto">
              <a:xfrm>
                <a:off x="428286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8" name="Group 148"/>
            <p:cNvGrpSpPr/>
            <p:nvPr/>
          </p:nvGrpSpPr>
          <p:grpSpPr>
            <a:xfrm>
              <a:off x="2036233" y="4995333"/>
              <a:ext cx="1606550" cy="255693"/>
              <a:chOff x="2036233" y="4995333"/>
              <a:chExt cx="1606550" cy="255693"/>
            </a:xfrm>
          </p:grpSpPr>
          <p:cxnSp>
            <p:nvCxnSpPr>
              <p:cNvPr id="297" name="Straight Connector 296"/>
              <p:cNvCxnSpPr/>
              <p:nvPr/>
            </p:nvCxnSpPr>
            <p:spPr bwMode="auto">
              <a:xfrm>
                <a:off x="2205275" y="51546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98" name="Straight Connector 297"/>
              <p:cNvCxnSpPr/>
              <p:nvPr/>
            </p:nvCxnSpPr>
            <p:spPr bwMode="auto">
              <a:xfrm>
                <a:off x="2205275" y="50924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99" name="Rectangle 298"/>
              <p:cNvSpPr/>
              <p:nvPr/>
            </p:nvSpPr>
            <p:spPr bwMode="auto">
              <a:xfrm>
                <a:off x="2240630"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0" name="TextBox 299"/>
              <p:cNvSpPr txBox="1"/>
              <p:nvPr/>
            </p:nvSpPr>
            <p:spPr>
              <a:xfrm>
                <a:off x="2189367"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1" name="Rectangle 300"/>
              <p:cNvSpPr/>
              <p:nvPr/>
            </p:nvSpPr>
            <p:spPr bwMode="auto">
              <a:xfrm>
                <a:off x="2568925"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2" name="TextBox 301"/>
              <p:cNvSpPr txBox="1"/>
              <p:nvPr/>
            </p:nvSpPr>
            <p:spPr>
              <a:xfrm>
                <a:off x="2493433" y="5058253"/>
                <a:ext cx="292100" cy="184666"/>
              </a:xfrm>
              <a:prstGeom prst="rect">
                <a:avLst/>
              </a:prstGeom>
              <a:noFill/>
            </p:spPr>
            <p:txBody>
              <a:bodyPr wrap="square" rtlCol="0">
                <a:spAutoFit/>
              </a:bodyPr>
              <a:lstStyle/>
              <a:p>
                <a:endParaRPr lang="en-US" sz="600" b="1" dirty="0">
                  <a:solidFill>
                    <a:srgbClr val="6B6BCF"/>
                  </a:solidFill>
                </a:endParaRPr>
              </a:p>
            </p:txBody>
          </p:sp>
          <p:sp>
            <p:nvSpPr>
              <p:cNvPr id="303" name="Rectangle 302"/>
              <p:cNvSpPr/>
              <p:nvPr/>
            </p:nvSpPr>
            <p:spPr bwMode="auto">
              <a:xfrm>
                <a:off x="2387315"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4" name="TextBox 303"/>
              <p:cNvSpPr txBox="1"/>
              <p:nvPr/>
            </p:nvSpPr>
            <p:spPr>
              <a:xfrm>
                <a:off x="2325574"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5" name="Rectangle 304"/>
              <p:cNvSpPr/>
              <p:nvPr/>
            </p:nvSpPr>
            <p:spPr bwMode="auto">
              <a:xfrm>
                <a:off x="3222022"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6" name="TextBox 305"/>
              <p:cNvSpPr txBox="1"/>
              <p:nvPr/>
            </p:nvSpPr>
            <p:spPr>
              <a:xfrm>
                <a:off x="3145361" y="5058253"/>
                <a:ext cx="332634" cy="184666"/>
              </a:xfrm>
              <a:prstGeom prst="rect">
                <a:avLst/>
              </a:prstGeom>
              <a:noFill/>
            </p:spPr>
            <p:txBody>
              <a:bodyPr wrap="square" rtlCol="0">
                <a:spAutoFit/>
              </a:bodyPr>
              <a:lstStyle/>
              <a:p>
                <a:endParaRPr lang="en-US" sz="600" b="1" dirty="0">
                  <a:solidFill>
                    <a:srgbClr val="6B6BCF"/>
                  </a:solidFill>
                </a:endParaRPr>
              </a:p>
            </p:txBody>
          </p:sp>
          <p:sp>
            <p:nvSpPr>
              <p:cNvPr id="307" name="Rectangle 306"/>
              <p:cNvSpPr/>
              <p:nvPr/>
            </p:nvSpPr>
            <p:spPr bwMode="auto">
              <a:xfrm>
                <a:off x="3005488"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8" name="TextBox 307"/>
              <p:cNvSpPr txBox="1"/>
              <p:nvPr/>
            </p:nvSpPr>
            <p:spPr>
              <a:xfrm>
                <a:off x="2943747" y="50582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309" name="Straight Connector 308"/>
              <p:cNvCxnSpPr/>
              <p:nvPr/>
            </p:nvCxnSpPr>
            <p:spPr bwMode="auto">
              <a:xfrm flipV="1">
                <a:off x="3475143" y="49953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0" name="Straight Connector 309"/>
              <p:cNvCxnSpPr/>
              <p:nvPr/>
            </p:nvCxnSpPr>
            <p:spPr bwMode="auto">
              <a:xfrm>
                <a:off x="3475143" y="51532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1" name="Straight Connector 310"/>
              <p:cNvCxnSpPr/>
              <p:nvPr/>
            </p:nvCxnSpPr>
            <p:spPr bwMode="auto">
              <a:xfrm flipH="1" flipV="1">
                <a:off x="2036233" y="49953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2" name="Straight Connector 311"/>
              <p:cNvCxnSpPr/>
              <p:nvPr/>
            </p:nvCxnSpPr>
            <p:spPr bwMode="auto">
              <a:xfrm flipH="1">
                <a:off x="2036233" y="51532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3" name="Straight Connector 312"/>
              <p:cNvCxnSpPr/>
              <p:nvPr/>
            </p:nvCxnSpPr>
            <p:spPr bwMode="auto">
              <a:xfrm>
                <a:off x="220387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4" name="Straight Connector 313"/>
              <p:cNvCxnSpPr/>
              <p:nvPr/>
            </p:nvCxnSpPr>
            <p:spPr bwMode="auto">
              <a:xfrm>
                <a:off x="220387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5" name="Straight Connector 314"/>
              <p:cNvCxnSpPr/>
              <p:nvPr/>
            </p:nvCxnSpPr>
            <p:spPr bwMode="auto">
              <a:xfrm>
                <a:off x="341926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6" name="Straight Connector 315"/>
              <p:cNvCxnSpPr/>
              <p:nvPr/>
            </p:nvCxnSpPr>
            <p:spPr bwMode="auto">
              <a:xfrm>
                <a:off x="341926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9" name="Group 162"/>
          <p:cNvGrpSpPr/>
          <p:nvPr/>
        </p:nvGrpSpPr>
        <p:grpSpPr>
          <a:xfrm>
            <a:off x="2348325" y="1720443"/>
            <a:ext cx="5486391" cy="685322"/>
            <a:chOff x="1828809" y="2239923"/>
            <a:chExt cx="5486391" cy="685322"/>
          </a:xfrm>
        </p:grpSpPr>
        <p:grpSp>
          <p:nvGrpSpPr>
            <p:cNvPr id="20" name="Group 221"/>
            <p:cNvGrpSpPr/>
            <p:nvPr/>
          </p:nvGrpSpPr>
          <p:grpSpPr>
            <a:xfrm>
              <a:off x="3088232" y="2239923"/>
              <a:ext cx="4226968" cy="311637"/>
              <a:chOff x="3088232" y="2290723"/>
              <a:chExt cx="4226968" cy="311637"/>
            </a:xfrm>
          </p:grpSpPr>
          <p:sp>
            <p:nvSpPr>
              <p:cNvPr id="37" name="TextBox 36"/>
              <p:cNvSpPr txBox="1"/>
              <p:nvPr/>
            </p:nvSpPr>
            <p:spPr>
              <a:xfrm>
                <a:off x="3158702" y="2292654"/>
                <a:ext cx="4156498" cy="307777"/>
              </a:xfrm>
              <a:prstGeom prst="rect">
                <a:avLst/>
              </a:prstGeom>
              <a:noFill/>
            </p:spPr>
            <p:txBody>
              <a:bodyPr wrap="square" rtlCol="0">
                <a:spAutoFit/>
              </a:bodyPr>
              <a:lstStyle/>
              <a:p>
                <a:r>
                  <a:rPr lang="en-US" sz="1400" b="1" dirty="0" smtClean="0">
                    <a:solidFill>
                      <a:srgbClr val="FF00FF"/>
                    </a:solidFill>
                  </a:rPr>
                  <a:t>Second-strand synthesis with dTTP </a:t>
                </a:r>
                <a:r>
                  <a:rPr lang="en-US" sz="1400" b="1" dirty="0" smtClean="0">
                    <a:solidFill>
                      <a:srgbClr val="FF00FF"/>
                    </a:solidFill>
                    <a:sym typeface="Wingdings"/>
                  </a:rPr>
                  <a:t> dUTP</a:t>
                </a:r>
                <a:endParaRPr lang="en-US" sz="1400" b="1" dirty="0">
                  <a:solidFill>
                    <a:srgbClr val="FF00FF"/>
                  </a:solidFill>
                </a:endParaRPr>
              </a:p>
            </p:txBody>
          </p:sp>
          <p:cxnSp>
            <p:nvCxnSpPr>
              <p:cNvPr id="38" name="Straight Arrow Connector 37"/>
              <p:cNvCxnSpPr>
                <a:cxnSpLocks noChangeAspect="1"/>
              </p:cNvCxnSpPr>
              <p:nvPr/>
            </p:nvCxnSpPr>
            <p:spPr bwMode="auto">
              <a:xfrm rot="5400000">
                <a:off x="2933326" y="244562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1" name="Group 161"/>
            <p:cNvGrpSpPr/>
            <p:nvPr/>
          </p:nvGrpSpPr>
          <p:grpSpPr>
            <a:xfrm>
              <a:off x="1828809" y="2641600"/>
              <a:ext cx="2581980" cy="283645"/>
              <a:chOff x="1828809" y="2641600"/>
              <a:chExt cx="2581980" cy="283645"/>
            </a:xfrm>
          </p:grpSpPr>
          <p:cxnSp>
            <p:nvCxnSpPr>
              <p:cNvPr id="17" name="Straight Connector 16"/>
              <p:cNvCxnSpPr/>
              <p:nvPr/>
            </p:nvCxnSpPr>
            <p:spPr bwMode="auto">
              <a:xfrm>
                <a:off x="1945649" y="2796273"/>
                <a:ext cx="2314937" cy="1588"/>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43" name="Straight Connector 42"/>
              <p:cNvCxnSpPr/>
              <p:nvPr/>
            </p:nvCxnSpPr>
            <p:spPr bwMode="auto">
              <a:xfrm>
                <a:off x="1945649" y="26988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53" name="Rectangle 52"/>
              <p:cNvSpPr/>
              <p:nvPr/>
            </p:nvSpPr>
            <p:spPr bwMode="auto">
              <a:xfrm>
                <a:off x="2016281" y="2723806"/>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52" name="TextBox 51"/>
              <p:cNvSpPr txBox="1"/>
              <p:nvPr/>
            </p:nvSpPr>
            <p:spPr>
              <a:xfrm>
                <a:off x="1956945"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55" name="Rectangle 54"/>
              <p:cNvSpPr/>
              <p:nvPr/>
            </p:nvSpPr>
            <p:spPr bwMode="auto">
              <a:xfrm>
                <a:off x="260683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56" name="TextBox 55"/>
              <p:cNvSpPr txBox="1"/>
              <p:nvPr/>
            </p:nvSpPr>
            <p:spPr>
              <a:xfrm>
                <a:off x="2546712" y="2663635"/>
                <a:ext cx="392947" cy="261610"/>
              </a:xfrm>
              <a:prstGeom prst="rect">
                <a:avLst/>
              </a:prstGeom>
              <a:noFill/>
            </p:spPr>
            <p:txBody>
              <a:bodyPr wrap="square" rtlCol="0">
                <a:spAutoFit/>
              </a:bodyPr>
              <a:lstStyle/>
              <a:p>
                <a:r>
                  <a:rPr lang="en-US" sz="1100" b="1" dirty="0" smtClean="0">
                    <a:solidFill>
                      <a:srgbClr val="FF00FF"/>
                    </a:solidFill>
                  </a:rPr>
                  <a:t>UU</a:t>
                </a:r>
                <a:endParaRPr lang="en-US" sz="1100" b="1" dirty="0">
                  <a:solidFill>
                    <a:srgbClr val="FF00FF"/>
                  </a:solidFill>
                </a:endParaRPr>
              </a:p>
            </p:txBody>
          </p:sp>
          <p:sp>
            <p:nvSpPr>
              <p:cNvPr id="59" name="Rectangle 58"/>
              <p:cNvSpPr/>
              <p:nvPr/>
            </p:nvSpPr>
            <p:spPr bwMode="auto">
              <a:xfrm>
                <a:off x="227663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0" name="TextBox 59"/>
              <p:cNvSpPr txBox="1"/>
              <p:nvPr/>
            </p:nvSpPr>
            <p:spPr>
              <a:xfrm>
                <a:off x="2210553"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62" name="Rectangle 61"/>
              <p:cNvSpPr/>
              <p:nvPr/>
            </p:nvSpPr>
            <p:spPr bwMode="auto">
              <a:xfrm>
                <a:off x="379428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3" name="TextBox 62"/>
              <p:cNvSpPr txBox="1"/>
              <p:nvPr/>
            </p:nvSpPr>
            <p:spPr>
              <a:xfrm>
                <a:off x="3734160" y="2663635"/>
                <a:ext cx="392947" cy="261610"/>
              </a:xfrm>
              <a:prstGeom prst="rect">
                <a:avLst/>
              </a:prstGeom>
              <a:noFill/>
            </p:spPr>
            <p:txBody>
              <a:bodyPr wrap="square" rtlCol="0">
                <a:spAutoFit/>
              </a:bodyPr>
              <a:lstStyle/>
              <a:p>
                <a:r>
                  <a:rPr lang="en-US" sz="1100" b="1" dirty="0" smtClean="0">
                    <a:solidFill>
                      <a:srgbClr val="FF00FF"/>
                    </a:solidFill>
                  </a:rPr>
                  <a:t>UU</a:t>
                </a:r>
                <a:endParaRPr lang="en-US" sz="1100" b="1" dirty="0">
                  <a:solidFill>
                    <a:srgbClr val="FF00FF"/>
                  </a:solidFill>
                </a:endParaRPr>
              </a:p>
            </p:txBody>
          </p:sp>
          <p:sp>
            <p:nvSpPr>
              <p:cNvPr id="65" name="Rectangle 64"/>
              <p:cNvSpPr/>
              <p:nvPr/>
            </p:nvSpPr>
            <p:spPr bwMode="auto">
              <a:xfrm>
                <a:off x="340058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6" name="TextBox 65"/>
              <p:cNvSpPr txBox="1"/>
              <p:nvPr/>
            </p:nvSpPr>
            <p:spPr>
              <a:xfrm>
                <a:off x="3340461"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223" name="Rectangle 222"/>
              <p:cNvSpPr/>
              <p:nvPr/>
            </p:nvSpPr>
            <p:spPr bwMode="auto">
              <a:xfrm>
                <a:off x="3009900" y="26416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cxnSp>
            <p:nvCxnSpPr>
              <p:cNvPr id="150" name="Straight Connector 149"/>
              <p:cNvCxnSpPr/>
              <p:nvPr/>
            </p:nvCxnSpPr>
            <p:spPr bwMode="auto">
              <a:xfrm>
                <a:off x="1828809" y="2796273"/>
                <a:ext cx="116162"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1" name="Straight Connector 150"/>
              <p:cNvCxnSpPr/>
              <p:nvPr/>
            </p:nvCxnSpPr>
            <p:spPr bwMode="auto">
              <a:xfrm flipV="1">
                <a:off x="3011770" y="2796273"/>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3" name="Straight Connector 152"/>
              <p:cNvCxnSpPr/>
              <p:nvPr/>
            </p:nvCxnSpPr>
            <p:spPr bwMode="auto">
              <a:xfrm flipV="1">
                <a:off x="4260259" y="2798654"/>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grpSp>
      </p:grpSp>
      <p:grpSp>
        <p:nvGrpSpPr>
          <p:cNvPr id="22" name="Group 163"/>
          <p:cNvGrpSpPr/>
          <p:nvPr/>
        </p:nvGrpSpPr>
        <p:grpSpPr>
          <a:xfrm>
            <a:off x="1348191" y="1057093"/>
            <a:ext cx="6105525" cy="579054"/>
            <a:chOff x="828675" y="1576573"/>
            <a:chExt cx="6105525" cy="579054"/>
          </a:xfrm>
        </p:grpSpPr>
        <p:grpSp>
          <p:nvGrpSpPr>
            <p:cNvPr id="23" name="Group 320"/>
            <p:cNvGrpSpPr/>
            <p:nvPr/>
          </p:nvGrpSpPr>
          <p:grpSpPr>
            <a:xfrm>
              <a:off x="1783723" y="1576573"/>
              <a:ext cx="5150477" cy="539338"/>
              <a:chOff x="1783723" y="1576573"/>
              <a:chExt cx="5150477" cy="539338"/>
            </a:xfrm>
          </p:grpSpPr>
          <p:grpSp>
            <p:nvGrpSpPr>
              <p:cNvPr id="24" name="Group 220"/>
              <p:cNvGrpSpPr/>
              <p:nvPr/>
            </p:nvGrpSpPr>
            <p:grpSpPr>
              <a:xfrm>
                <a:off x="3088232" y="1576573"/>
                <a:ext cx="3845968" cy="311637"/>
                <a:chOff x="3088232" y="1576573"/>
                <a:chExt cx="3845968" cy="311637"/>
              </a:xfrm>
            </p:grpSpPr>
            <p:sp>
              <p:nvSpPr>
                <p:cNvPr id="29" name="TextBox 28"/>
                <p:cNvSpPr txBox="1"/>
                <p:nvPr/>
              </p:nvSpPr>
              <p:spPr>
                <a:xfrm>
                  <a:off x="3158702" y="1578504"/>
                  <a:ext cx="3775498" cy="307777"/>
                </a:xfrm>
                <a:prstGeom prst="rect">
                  <a:avLst/>
                </a:prstGeom>
                <a:noFill/>
              </p:spPr>
              <p:txBody>
                <a:bodyPr wrap="square" rtlCol="0">
                  <a:spAutoFit/>
                </a:bodyPr>
                <a:lstStyle/>
                <a:p>
                  <a:r>
                    <a:rPr lang="en-US" sz="1400" b="1" dirty="0" smtClean="0">
                      <a:solidFill>
                        <a:srgbClr val="000090"/>
                      </a:solidFill>
                    </a:rPr>
                    <a:t>First-strand synthesis with normal dNTPs</a:t>
                  </a:r>
                  <a:endParaRPr lang="en-US" sz="1400" b="1" dirty="0">
                    <a:solidFill>
                      <a:srgbClr val="000090"/>
                    </a:solidFill>
                  </a:endParaRPr>
                </a:p>
              </p:txBody>
            </p:sp>
            <p:cxnSp>
              <p:nvCxnSpPr>
                <p:cNvPr id="31" name="Straight Arrow Connector 30"/>
                <p:cNvCxnSpPr>
                  <a:cxnSpLocks noChangeAspect="1"/>
                </p:cNvCxnSpPr>
                <p:nvPr/>
              </p:nvCxnSpPr>
              <p:spPr bwMode="auto">
                <a:xfrm rot="5400000">
                  <a:off x="2933326" y="173147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5" name="Group 223"/>
              <p:cNvGrpSpPr/>
              <p:nvPr/>
            </p:nvGrpSpPr>
            <p:grpSpPr>
              <a:xfrm>
                <a:off x="1783723" y="1955800"/>
                <a:ext cx="2633472" cy="160111"/>
                <a:chOff x="1783723" y="1955800"/>
                <a:chExt cx="2633472" cy="160111"/>
              </a:xfrm>
            </p:grpSpPr>
            <p:cxnSp>
              <p:nvCxnSpPr>
                <p:cNvPr id="15" name="Straight Connector 14"/>
                <p:cNvCxnSpPr/>
                <p:nvPr/>
              </p:nvCxnSpPr>
              <p:spPr bwMode="auto">
                <a:xfrm>
                  <a:off x="1783723" y="2114323"/>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4" name="Straight Connector 13"/>
                <p:cNvCxnSpPr/>
                <p:nvPr/>
              </p:nvCxnSpPr>
              <p:spPr bwMode="auto">
                <a:xfrm>
                  <a:off x="1942991" y="2021999"/>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10" name="Rectangle 109"/>
                <p:cNvSpPr/>
                <p:nvPr/>
              </p:nvSpPr>
              <p:spPr bwMode="auto">
                <a:xfrm>
                  <a:off x="3009900" y="19558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grpSp>
        </p:grpSp>
        <p:sp>
          <p:nvSpPr>
            <p:cNvPr id="160" name="TextBox 159"/>
            <p:cNvSpPr txBox="1"/>
            <p:nvPr/>
          </p:nvSpPr>
          <p:spPr>
            <a:xfrm>
              <a:off x="828675" y="1847850"/>
              <a:ext cx="1028700" cy="307777"/>
            </a:xfrm>
            <a:prstGeom prst="rect">
              <a:avLst/>
            </a:prstGeom>
            <a:noFill/>
          </p:spPr>
          <p:txBody>
            <a:bodyPr wrap="square" rtlCol="0">
              <a:spAutoFit/>
            </a:bodyPr>
            <a:lstStyle/>
            <a:p>
              <a:pPr algn="r"/>
              <a:r>
                <a:rPr lang="en-US" sz="1400" b="1" dirty="0" smtClean="0">
                  <a:solidFill>
                    <a:srgbClr val="000090"/>
                  </a:solidFill>
                </a:rPr>
                <a:t>cDNA</a:t>
              </a:r>
              <a:endParaRPr lang="en-US" sz="1400" b="1" dirty="0">
                <a:solidFill>
                  <a:srgbClr val="000090"/>
                </a:solidFill>
              </a:endParaRPr>
            </a:p>
          </p:txBody>
        </p:sp>
      </p:grpSp>
      <p:sp>
        <p:nvSpPr>
          <p:cNvPr id="146" name="TextBox 14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Tree>
    <p:extLst>
      <p:ext uri="{BB962C8B-B14F-4D97-AF65-F5344CB8AC3E}">
        <p14:creationId xmlns:p14="http://schemas.microsoft.com/office/powerpoint/2010/main" val="28534114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43313" y="459141"/>
            <a:ext cx="5428139" cy="461665"/>
          </a:xfrm>
          <a:prstGeom prst="rect">
            <a:avLst/>
          </a:prstGeom>
          <a:noFill/>
        </p:spPr>
        <p:txBody>
          <a:bodyPr wrap="none" rtlCol="0">
            <a:spAutoFit/>
          </a:bodyPr>
          <a:lstStyle/>
          <a:p>
            <a:r>
              <a:rPr lang="en-US" sz="2400" b="1" dirty="0" smtClean="0"/>
              <a:t>Overlapping UTRs from Opposite Strands</a:t>
            </a:r>
            <a:endParaRPr lang="en-US" sz="2400" b="1" dirty="0"/>
          </a:p>
        </p:txBody>
      </p:sp>
      <p:pic>
        <p:nvPicPr>
          <p:cNvPr id="6" name="Picture 5"/>
          <p:cNvPicPr>
            <a:picLocks noChangeAspect="1"/>
          </p:cNvPicPr>
          <p:nvPr/>
        </p:nvPicPr>
        <p:blipFill>
          <a:blip r:embed="rId3"/>
          <a:stretch>
            <a:fillRect/>
          </a:stretch>
        </p:blipFill>
        <p:spPr>
          <a:xfrm>
            <a:off x="7440056" y="353306"/>
            <a:ext cx="1067904" cy="854323"/>
          </a:xfrm>
          <a:prstGeom prst="rect">
            <a:avLst/>
          </a:prstGeom>
        </p:spPr>
      </p:pic>
      <p:sp>
        <p:nvSpPr>
          <p:cNvPr id="8" name="TextBox 7"/>
          <p:cNvSpPr txBox="1"/>
          <p:nvPr/>
        </p:nvSpPr>
        <p:spPr>
          <a:xfrm>
            <a:off x="6767123" y="1239235"/>
            <a:ext cx="2253617" cy="523220"/>
          </a:xfrm>
          <a:prstGeom prst="rect">
            <a:avLst/>
          </a:prstGeom>
          <a:noFill/>
        </p:spPr>
        <p:txBody>
          <a:bodyPr wrap="none" rtlCol="0">
            <a:spAutoFit/>
          </a:bodyPr>
          <a:lstStyle/>
          <a:p>
            <a:pPr algn="ctr"/>
            <a:r>
              <a:rPr lang="en-US" sz="1400" i="1" dirty="0" err="1" smtClean="0"/>
              <a:t>Schizosacharomyces</a:t>
            </a:r>
            <a:r>
              <a:rPr lang="en-US" sz="1400" i="1" dirty="0" smtClean="0"/>
              <a:t> </a:t>
            </a:r>
            <a:r>
              <a:rPr lang="en-US" sz="1400" i="1" dirty="0" err="1" smtClean="0"/>
              <a:t>pombe</a:t>
            </a:r>
            <a:endParaRPr lang="en-US" sz="1400" i="1" dirty="0" smtClean="0"/>
          </a:p>
          <a:p>
            <a:pPr algn="ctr"/>
            <a:r>
              <a:rPr lang="en-US" sz="1400" dirty="0" smtClean="0"/>
              <a:t>(fission yeast)</a:t>
            </a:r>
            <a:endParaRPr lang="en-US" sz="1400" dirty="0"/>
          </a:p>
        </p:txBody>
      </p:sp>
      <p:grpSp>
        <p:nvGrpSpPr>
          <p:cNvPr id="10" name="Group 9"/>
          <p:cNvGrpSpPr/>
          <p:nvPr/>
        </p:nvGrpSpPr>
        <p:grpSpPr>
          <a:xfrm>
            <a:off x="368300" y="2007220"/>
            <a:ext cx="8394700" cy="3783560"/>
            <a:chOff x="368300" y="2007220"/>
            <a:chExt cx="8394700" cy="3783560"/>
          </a:xfrm>
        </p:grpSpPr>
        <p:pic>
          <p:nvPicPr>
            <p:cNvPr id="7" name="Picture 6" descr="Screen Shot 2012-09-17 at 3.0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 y="2120480"/>
              <a:ext cx="8394700" cy="3670300"/>
            </a:xfrm>
            <a:prstGeom prst="rect">
              <a:avLst/>
            </a:prstGeom>
          </p:spPr>
        </p:pic>
        <p:sp>
          <p:nvSpPr>
            <p:cNvPr id="9" name="Rectangle 8"/>
            <p:cNvSpPr/>
            <p:nvPr/>
          </p:nvSpPr>
          <p:spPr>
            <a:xfrm>
              <a:off x="368300" y="2007220"/>
              <a:ext cx="731645" cy="6577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 name="Straight Arrow Connector 10"/>
          <p:cNvCxnSpPr/>
          <p:nvPr/>
        </p:nvCxnSpPr>
        <p:spPr>
          <a:xfrm flipH="1">
            <a:off x="3986582" y="4880230"/>
            <a:ext cx="363378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852173" y="4639624"/>
            <a:ext cx="128770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9294923"/>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Antisense-dominated Transcription</a:t>
            </a:r>
            <a:endParaRPr lang="en-US" dirty="0"/>
          </a:p>
        </p:txBody>
      </p:sp>
      <p:pic>
        <p:nvPicPr>
          <p:cNvPr id="5" name="Picture 4" descr="Screen shot 2011-11-09 at 12.42.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3878"/>
            <a:ext cx="9144000" cy="5094659"/>
          </a:xfrm>
          <a:prstGeom prst="rect">
            <a:avLst/>
          </a:prstGeom>
        </p:spPr>
      </p:pic>
      <p:pic>
        <p:nvPicPr>
          <p:cNvPr id="4" name="Picture 3"/>
          <p:cNvPicPr>
            <a:picLocks noChangeAspect="1"/>
          </p:cNvPicPr>
          <p:nvPr/>
        </p:nvPicPr>
        <p:blipFill>
          <a:blip r:embed="rId4"/>
          <a:stretch>
            <a:fillRect/>
          </a:stretch>
        </p:blipFill>
        <p:spPr>
          <a:xfrm>
            <a:off x="7982281" y="5851375"/>
            <a:ext cx="1067904" cy="854323"/>
          </a:xfrm>
          <a:prstGeom prst="rect">
            <a:avLst/>
          </a:prstGeom>
        </p:spPr>
      </p:pic>
      <p:sp>
        <p:nvSpPr>
          <p:cNvPr id="7" name="Rectangle 6"/>
          <p:cNvSpPr/>
          <p:nvPr/>
        </p:nvSpPr>
        <p:spPr>
          <a:xfrm>
            <a:off x="3333911" y="4198595"/>
            <a:ext cx="2346085" cy="811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838754" y="4909142"/>
            <a:ext cx="268124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845463" y="4907672"/>
            <a:ext cx="1651778"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222607" y="4904732"/>
            <a:ext cx="131026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970727" y="2163982"/>
            <a:ext cx="1562145"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679997" y="2163982"/>
            <a:ext cx="3006803"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74903" y="2316382"/>
            <a:ext cx="1722338"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171443"/>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9511"/>
            <a:ext cx="8229600" cy="1143000"/>
          </a:xfrm>
        </p:spPr>
        <p:txBody>
          <a:bodyPr>
            <a:normAutofit fontScale="90000"/>
          </a:bodyPr>
          <a:lstStyle/>
          <a:p>
            <a:r>
              <a:rPr lang="en-US" dirty="0" smtClean="0"/>
              <a:t>Abundance Estimation</a:t>
            </a:r>
            <a:br>
              <a:rPr lang="en-US" dirty="0" smtClean="0"/>
            </a:br>
            <a:r>
              <a:rPr lang="en-US" sz="3600" dirty="0" smtClean="0"/>
              <a:t>(Aka. Computing Expression Values)</a:t>
            </a:r>
            <a:endParaRPr lang="en-US" sz="3600" dirty="0"/>
          </a:p>
        </p:txBody>
      </p:sp>
    </p:spTree>
    <p:extLst>
      <p:ext uri="{BB962C8B-B14F-4D97-AF65-F5344CB8AC3E}">
        <p14:creationId xmlns:p14="http://schemas.microsoft.com/office/powerpoint/2010/main" val="350618890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smtClean="0">
                <a:solidFill>
                  <a:schemeClr val="tx2"/>
                </a:solidFill>
              </a:rPr>
              <a:t>RNA</a:t>
            </a:r>
            <a:r>
              <a:rPr lang="en-US" sz="2000" b="1" dirty="0">
                <a:solidFill>
                  <a:schemeClr val="tx2"/>
                </a:solidFill>
              </a:rPr>
              <a:t>-</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smtClean="0">
                <a:hlinkClick r:id="rId3"/>
              </a:rPr>
              <a:t>http</a:t>
            </a:r>
            <a:r>
              <a:rPr lang="en-US" sz="1100" dirty="0">
                <a:hlinkClick r:id="rId3"/>
              </a:rPr>
              <a:t>://journals.plos.org/ploscompbiol/article?id=10.1371/journal.pcbi.1004393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6623113"/>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
        <p:nvSpPr>
          <p:cNvPr id="2" name="Rectangle 1"/>
          <p:cNvSpPr/>
          <p:nvPr/>
        </p:nvSpPr>
        <p:spPr>
          <a:xfrm>
            <a:off x="1350560" y="2358225"/>
            <a:ext cx="7055167" cy="14915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38093" y="433593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35082" y="438755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6128791"/>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Tree>
    <p:extLst>
      <p:ext uri="{BB962C8B-B14F-4D97-AF65-F5344CB8AC3E}">
        <p14:creationId xmlns:p14="http://schemas.microsoft.com/office/powerpoint/2010/main" val="3455259656"/>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Expression Values</a:t>
            </a:r>
            <a:endParaRPr lang="en-US" dirty="0"/>
          </a:p>
        </p:txBody>
      </p:sp>
      <p:sp>
        <p:nvSpPr>
          <p:cNvPr id="3" name="Content Placeholder 2"/>
          <p:cNvSpPr>
            <a:spLocks noGrp="1"/>
          </p:cNvSpPr>
          <p:nvPr>
            <p:ph idx="1"/>
          </p:nvPr>
        </p:nvSpPr>
        <p:spPr>
          <a:xfrm>
            <a:off x="457200" y="1031083"/>
            <a:ext cx="8229600" cy="4525963"/>
          </a:xfrm>
        </p:spPr>
        <p:txBody>
          <a:bodyPr>
            <a:normAutofit lnSpcReduction="10000"/>
          </a:bodyPr>
          <a:lstStyle/>
          <a:p>
            <a:pPr marL="0" indent="0">
              <a:buNone/>
            </a:pPr>
            <a:endParaRPr lang="en-US" dirty="0" smtClean="0"/>
          </a:p>
          <a:p>
            <a:r>
              <a:rPr lang="en-US" dirty="0" smtClean="0"/>
              <a:t>Transcript-mapped read counts are normalized for both length of the transcript and total depth of sequencing.</a:t>
            </a:r>
            <a:endParaRPr lang="en-US" dirty="0"/>
          </a:p>
          <a:p>
            <a:endParaRPr lang="en-US" dirty="0" smtClean="0"/>
          </a:p>
          <a:p>
            <a:r>
              <a:rPr lang="en-US" dirty="0" smtClean="0"/>
              <a:t>Reported as: Number of RNA-Seq </a:t>
            </a:r>
            <a:r>
              <a:rPr lang="en-US" sz="4000" b="1" dirty="0">
                <a:solidFill>
                  <a:srgbClr val="FF6600"/>
                </a:solidFill>
              </a:rPr>
              <a:t>F</a:t>
            </a:r>
            <a:r>
              <a:rPr lang="en-US" dirty="0" smtClean="0"/>
              <a:t>ragments </a:t>
            </a:r>
            <a:br>
              <a:rPr lang="en-US" dirty="0" smtClean="0"/>
            </a:br>
            <a:r>
              <a:rPr lang="en-US" dirty="0" smtClean="0"/>
              <a:t>    </a:t>
            </a:r>
            <a:r>
              <a:rPr lang="en-US" sz="4000" b="1" dirty="0" smtClean="0">
                <a:solidFill>
                  <a:srgbClr val="FF6600"/>
                </a:solidFill>
              </a:rPr>
              <a:t>P</a:t>
            </a:r>
            <a:r>
              <a:rPr lang="en-US" dirty="0" smtClean="0"/>
              <a:t>er </a:t>
            </a:r>
            <a:r>
              <a:rPr lang="en-US" sz="4000" b="1" dirty="0" err="1">
                <a:solidFill>
                  <a:srgbClr val="FF6600"/>
                </a:solidFill>
              </a:rPr>
              <a:t>K</a:t>
            </a:r>
            <a:r>
              <a:rPr lang="en-US" dirty="0" err="1" smtClean="0"/>
              <a:t>ilobase</a:t>
            </a:r>
            <a:r>
              <a:rPr lang="en-US" dirty="0" smtClean="0"/>
              <a:t> of transcript</a:t>
            </a:r>
            <a:br>
              <a:rPr lang="en-US" dirty="0" smtClean="0"/>
            </a:br>
            <a:r>
              <a:rPr lang="en-US" dirty="0" smtClean="0"/>
              <a:t>            per total </a:t>
            </a:r>
            <a:r>
              <a:rPr lang="en-US" sz="4000" b="1" dirty="0" smtClean="0">
                <a:solidFill>
                  <a:srgbClr val="FF6600"/>
                </a:solidFill>
              </a:rPr>
              <a:t>M</a:t>
            </a:r>
            <a:r>
              <a:rPr lang="en-US" dirty="0" smtClean="0"/>
              <a:t>illion fragments mapped</a:t>
            </a:r>
            <a:endParaRPr lang="en-US" dirty="0"/>
          </a:p>
        </p:txBody>
      </p:sp>
      <p:sp>
        <p:nvSpPr>
          <p:cNvPr id="4" name="TextBox 3"/>
          <p:cNvSpPr txBox="1"/>
          <p:nvPr/>
        </p:nvSpPr>
        <p:spPr>
          <a:xfrm>
            <a:off x="3720395" y="5141547"/>
            <a:ext cx="1669447" cy="830997"/>
          </a:xfrm>
          <a:prstGeom prst="rect">
            <a:avLst/>
          </a:prstGeom>
          <a:noFill/>
        </p:spPr>
        <p:txBody>
          <a:bodyPr wrap="none" rtlCol="0">
            <a:spAutoFit/>
          </a:bodyPr>
          <a:lstStyle/>
          <a:p>
            <a:r>
              <a:rPr lang="en-US" sz="4800" b="1" dirty="0" smtClean="0">
                <a:solidFill>
                  <a:srgbClr val="FF6600"/>
                </a:solidFill>
              </a:rPr>
              <a:t>FPKM</a:t>
            </a:r>
            <a:endParaRPr lang="en-US" sz="4800" b="1" dirty="0">
              <a:solidFill>
                <a:srgbClr val="FF6600"/>
              </a:solidFill>
            </a:endParaRPr>
          </a:p>
        </p:txBody>
      </p:sp>
      <p:sp>
        <p:nvSpPr>
          <p:cNvPr id="5" name="TextBox 4"/>
          <p:cNvSpPr txBox="1"/>
          <p:nvPr/>
        </p:nvSpPr>
        <p:spPr>
          <a:xfrm>
            <a:off x="202037" y="6132877"/>
            <a:ext cx="6173485" cy="646331"/>
          </a:xfrm>
          <a:prstGeom prst="rect">
            <a:avLst/>
          </a:prstGeom>
          <a:noFill/>
        </p:spPr>
        <p:txBody>
          <a:bodyPr wrap="none" rtlCol="0">
            <a:spAutoFit/>
          </a:bodyPr>
          <a:lstStyle/>
          <a:p>
            <a:r>
              <a:rPr lang="en-US" dirty="0" smtClean="0"/>
              <a:t>RPKM (reads per kb per M) used with Single-end RNA-</a:t>
            </a:r>
            <a:r>
              <a:rPr lang="en-US" dirty="0" err="1" smtClean="0"/>
              <a:t>Seq</a:t>
            </a:r>
            <a:r>
              <a:rPr lang="en-US" dirty="0" smtClean="0"/>
              <a:t> reads</a:t>
            </a:r>
          </a:p>
          <a:p>
            <a:r>
              <a:rPr lang="en-US" dirty="0" smtClean="0"/>
              <a:t>FPKM used with Paired-end RNA-</a:t>
            </a:r>
            <a:r>
              <a:rPr lang="en-US" dirty="0" err="1" smtClean="0"/>
              <a:t>Seq</a:t>
            </a:r>
            <a:r>
              <a:rPr lang="en-US" dirty="0" smtClean="0"/>
              <a:t> reads.</a:t>
            </a:r>
            <a:endParaRPr lang="en-US" dirty="0"/>
          </a:p>
        </p:txBody>
      </p:sp>
    </p:spTree>
    <p:extLst>
      <p:ext uri="{BB962C8B-B14F-4D97-AF65-F5344CB8AC3E}">
        <p14:creationId xmlns:p14="http://schemas.microsoft.com/office/powerpoint/2010/main" val="17564339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Transcripts per Million (TPM)</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135624344"/>
              </p:ext>
            </p:extLst>
          </p:nvPr>
        </p:nvGraphicFramePr>
        <p:xfrm>
          <a:off x="2178688" y="1818551"/>
          <a:ext cx="4512664" cy="1327254"/>
        </p:xfrm>
        <a:graphic>
          <a:graphicData uri="http://schemas.openxmlformats.org/presentationml/2006/ole">
            <mc:AlternateContent xmlns:mc="http://schemas.openxmlformats.org/markup-compatibility/2006">
              <mc:Choice xmlns:v="urn:schemas-microsoft-com:vml" Requires="v">
                <p:oleObj spid="_x0000_s1084" name="Equation" r:id="rId3" imgW="1727200" imgH="508000" progId="Equation.3">
                  <p:embed/>
                </p:oleObj>
              </mc:Choice>
              <mc:Fallback>
                <p:oleObj name="Equation" r:id="rId3" imgW="1727200" imgH="508000" progId="Equation.3">
                  <p:embed/>
                  <p:pic>
                    <p:nvPicPr>
                      <p:cNvPr id="0" name=""/>
                      <p:cNvPicPr/>
                      <p:nvPr/>
                    </p:nvPicPr>
                    <p:blipFill>
                      <a:blip r:embed="rId4"/>
                      <a:stretch>
                        <a:fillRect/>
                      </a:stretch>
                    </p:blipFill>
                    <p:spPr>
                      <a:xfrm>
                        <a:off x="2178688" y="1818551"/>
                        <a:ext cx="4512664" cy="1327254"/>
                      </a:xfrm>
                      <a:prstGeom prst="rect">
                        <a:avLst/>
                      </a:prstGeom>
                    </p:spPr>
                  </p:pic>
                </p:oleObj>
              </mc:Fallback>
            </mc:AlternateContent>
          </a:graphicData>
        </a:graphic>
      </p:graphicFrame>
      <p:sp>
        <p:nvSpPr>
          <p:cNvPr id="6" name="TextBox 5"/>
          <p:cNvSpPr txBox="1"/>
          <p:nvPr/>
        </p:nvSpPr>
        <p:spPr>
          <a:xfrm>
            <a:off x="1053482" y="3362259"/>
            <a:ext cx="7173759" cy="1200328"/>
          </a:xfrm>
          <a:prstGeom prst="rect">
            <a:avLst/>
          </a:prstGeom>
          <a:noFill/>
        </p:spPr>
        <p:txBody>
          <a:bodyPr wrap="none" rtlCol="0">
            <a:spAutoFit/>
          </a:bodyPr>
          <a:lstStyle/>
          <a:p>
            <a:r>
              <a:rPr lang="en-US" sz="2400" dirty="0" smtClean="0"/>
              <a:t>Preferred metric for measuring expression</a:t>
            </a:r>
          </a:p>
          <a:p>
            <a:pPr marL="285750" indent="-285750">
              <a:buFont typeface="Arial"/>
              <a:buChar char="•"/>
            </a:pPr>
            <a:r>
              <a:rPr lang="en-US" sz="2400" dirty="0" smtClean="0"/>
              <a:t>Better reflects transcript concentration in the sample.</a:t>
            </a:r>
          </a:p>
          <a:p>
            <a:pPr marL="285750" indent="-285750">
              <a:buFont typeface="Arial"/>
              <a:buChar char="•"/>
            </a:pPr>
            <a:r>
              <a:rPr lang="en-US" sz="2400" dirty="0" smtClean="0"/>
              <a:t>Nicely sums to 1 million</a:t>
            </a:r>
            <a:endParaRPr lang="en-US" sz="2400" dirty="0"/>
          </a:p>
        </p:txBody>
      </p:sp>
      <p:grpSp>
        <p:nvGrpSpPr>
          <p:cNvPr id="20" name="Group 19"/>
          <p:cNvGrpSpPr/>
          <p:nvPr/>
        </p:nvGrpSpPr>
        <p:grpSpPr>
          <a:xfrm>
            <a:off x="1138584" y="4747566"/>
            <a:ext cx="6891051" cy="1783503"/>
            <a:chOff x="1138584" y="4747566"/>
            <a:chExt cx="6891051" cy="1783503"/>
          </a:xfrm>
        </p:grpSpPr>
        <p:grpSp>
          <p:nvGrpSpPr>
            <p:cNvPr id="19" name="Group 18"/>
            <p:cNvGrpSpPr/>
            <p:nvPr/>
          </p:nvGrpSpPr>
          <p:grpSpPr>
            <a:xfrm>
              <a:off x="5930318" y="4747566"/>
              <a:ext cx="2099317" cy="1783503"/>
              <a:chOff x="4856545" y="4747568"/>
              <a:chExt cx="2099317" cy="1783503"/>
            </a:xfrm>
          </p:grpSpPr>
          <p:grpSp>
            <p:nvGrpSpPr>
              <p:cNvPr id="12" name="Group 11"/>
              <p:cNvGrpSpPr/>
              <p:nvPr/>
            </p:nvGrpSpPr>
            <p:grpSpPr>
              <a:xfrm>
                <a:off x="5743637" y="4747568"/>
                <a:ext cx="1212225" cy="1298727"/>
                <a:chOff x="5180818" y="4949593"/>
                <a:chExt cx="1212225" cy="1298727"/>
              </a:xfrm>
            </p:grpSpPr>
            <p:cxnSp>
              <p:nvCxnSpPr>
                <p:cNvPr id="8" name="Straight Connector 7"/>
                <p:cNvCxnSpPr/>
                <p:nvPr/>
              </p:nvCxnSpPr>
              <p:spPr>
                <a:xfrm>
                  <a:off x="5180818" y="4949593"/>
                  <a:ext cx="0" cy="1298727"/>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5180818" y="6248320"/>
                  <a:ext cx="1212225"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4" name="Straight Connector 13"/>
              <p:cNvCxnSpPr/>
              <p:nvPr/>
            </p:nvCxnSpPr>
            <p:spPr>
              <a:xfrm flipV="1">
                <a:off x="5743637" y="4747568"/>
                <a:ext cx="764857" cy="1298727"/>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56545" y="5269987"/>
                <a:ext cx="613757" cy="369332"/>
              </a:xfrm>
              <a:prstGeom prst="rect">
                <a:avLst/>
              </a:prstGeom>
              <a:noFill/>
            </p:spPr>
            <p:txBody>
              <a:bodyPr wrap="none" rtlCol="0">
                <a:spAutoFit/>
              </a:bodyPr>
              <a:lstStyle/>
              <a:p>
                <a:r>
                  <a:rPr lang="en-US" dirty="0" smtClean="0"/>
                  <a:t>TPM</a:t>
                </a:r>
                <a:endParaRPr lang="en-US" dirty="0"/>
              </a:p>
            </p:txBody>
          </p:sp>
          <p:sp>
            <p:nvSpPr>
              <p:cNvPr id="16" name="TextBox 15"/>
              <p:cNvSpPr txBox="1"/>
              <p:nvPr/>
            </p:nvSpPr>
            <p:spPr>
              <a:xfrm>
                <a:off x="5964095" y="6161739"/>
                <a:ext cx="727257" cy="369332"/>
              </a:xfrm>
              <a:prstGeom prst="rect">
                <a:avLst/>
              </a:prstGeom>
              <a:noFill/>
            </p:spPr>
            <p:txBody>
              <a:bodyPr wrap="none" rtlCol="0">
                <a:spAutoFit/>
              </a:bodyPr>
              <a:lstStyle/>
              <a:p>
                <a:r>
                  <a:rPr lang="en-US" dirty="0" smtClean="0"/>
                  <a:t>FPKM</a:t>
                </a:r>
                <a:endParaRPr lang="en-US" dirty="0"/>
              </a:p>
            </p:txBody>
          </p:sp>
        </p:grpSp>
        <p:sp>
          <p:nvSpPr>
            <p:cNvPr id="17" name="TextBox 16"/>
            <p:cNvSpPr txBox="1"/>
            <p:nvPr/>
          </p:nvSpPr>
          <p:spPr>
            <a:xfrm>
              <a:off x="1138584" y="5108636"/>
              <a:ext cx="4131326" cy="646331"/>
            </a:xfrm>
            <a:prstGeom prst="rect">
              <a:avLst/>
            </a:prstGeom>
            <a:noFill/>
          </p:spPr>
          <p:txBody>
            <a:bodyPr wrap="square" rtlCol="0">
              <a:spAutoFit/>
            </a:bodyPr>
            <a:lstStyle/>
            <a:p>
              <a:r>
                <a:rPr lang="en-US" dirty="0" smtClean="0"/>
                <a:t>Linear relationship between TPM and FPKM values.</a:t>
              </a:r>
              <a:endParaRPr lang="en-US" dirty="0"/>
            </a:p>
          </p:txBody>
        </p:sp>
        <p:sp>
          <p:nvSpPr>
            <p:cNvPr id="18" name="TextBox 17"/>
            <p:cNvSpPr txBox="1"/>
            <p:nvPr/>
          </p:nvSpPr>
          <p:spPr>
            <a:xfrm>
              <a:off x="1138584" y="5812690"/>
              <a:ext cx="4791734" cy="369332"/>
            </a:xfrm>
            <a:prstGeom prst="rect">
              <a:avLst/>
            </a:prstGeom>
            <a:noFill/>
          </p:spPr>
          <p:txBody>
            <a:bodyPr wrap="none" rtlCol="0">
              <a:spAutoFit/>
            </a:bodyPr>
            <a:lstStyle/>
            <a:p>
              <a:r>
                <a:rPr lang="en-US" dirty="0" smtClean="0"/>
                <a:t>Both are valid metrics, but best to be consistent.</a:t>
              </a:r>
              <a:endParaRPr lang="en-US" dirty="0"/>
            </a:p>
          </p:txBody>
        </p:sp>
      </p:grpSp>
    </p:spTree>
    <p:extLst>
      <p:ext uri="{BB962C8B-B14F-4D97-AF65-F5344CB8AC3E}">
        <p14:creationId xmlns:p14="http://schemas.microsoft.com/office/powerpoint/2010/main" val="2908717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4" name="Group 13"/>
          <p:cNvGrpSpPr/>
          <p:nvPr/>
        </p:nvGrpSpPr>
        <p:grpSpPr>
          <a:xfrm>
            <a:off x="163860" y="1414385"/>
            <a:ext cx="9144000" cy="3709055"/>
            <a:chOff x="0" y="1712305"/>
            <a:chExt cx="9144000" cy="3709055"/>
          </a:xfrm>
        </p:grpSpPr>
        <p:pic>
          <p:nvPicPr>
            <p:cNvPr id="15" name="Picture 14"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6" name="Group 15"/>
            <p:cNvGrpSpPr/>
            <p:nvPr/>
          </p:nvGrpSpPr>
          <p:grpSpPr>
            <a:xfrm>
              <a:off x="191180" y="4751618"/>
              <a:ext cx="2934079" cy="513249"/>
              <a:chOff x="341385" y="5052028"/>
              <a:chExt cx="2934079" cy="513249"/>
            </a:xfrm>
          </p:grpSpPr>
          <p:sp>
            <p:nvSpPr>
              <p:cNvPr id="20" name="TextBox 19"/>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21" name="TextBox 20"/>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17" name="TextBox 16"/>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18" name="TextBox 17"/>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9" name="TextBox 18"/>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13" name="Rectangle 12"/>
          <p:cNvSpPr/>
          <p:nvPr/>
        </p:nvSpPr>
        <p:spPr>
          <a:xfrm>
            <a:off x="3495783" y="1966256"/>
            <a:ext cx="5448507" cy="29908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8462642"/>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2" name="Group 11"/>
          <p:cNvGrpSpPr/>
          <p:nvPr/>
        </p:nvGrpSpPr>
        <p:grpSpPr>
          <a:xfrm>
            <a:off x="163860" y="141438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6" name="TextBox 5"/>
          <p:cNvSpPr txBox="1"/>
          <p:nvPr/>
        </p:nvSpPr>
        <p:spPr>
          <a:xfrm>
            <a:off x="4088451" y="4346421"/>
            <a:ext cx="4874979" cy="2031325"/>
          </a:xfrm>
          <a:prstGeom prst="rect">
            <a:avLst/>
          </a:prstGeom>
          <a:noFill/>
        </p:spPr>
        <p:txBody>
          <a:bodyPr wrap="square" rtlCol="0">
            <a:spAutoFit/>
          </a:bodyPr>
          <a:lstStyle/>
          <a:p>
            <a:r>
              <a:rPr lang="en-US" dirty="0" smtClean="0"/>
              <a:t>Use Expectation Maximization (EM) to find the most likely assignment of reads to transcripts.</a:t>
            </a:r>
          </a:p>
          <a:p>
            <a:endParaRPr lang="en-US" dirty="0"/>
          </a:p>
          <a:p>
            <a:r>
              <a:rPr lang="en-US" dirty="0" smtClean="0"/>
              <a:t>Performed by: </a:t>
            </a:r>
          </a:p>
          <a:p>
            <a:pPr marL="285750" indent="-285750">
              <a:buFont typeface="Arial"/>
              <a:buChar char="•"/>
            </a:pPr>
            <a:r>
              <a:rPr lang="en-US" dirty="0" smtClean="0"/>
              <a:t>Cufflinks, String Tie (Tuxedo)</a:t>
            </a:r>
          </a:p>
          <a:p>
            <a:pPr marL="285750" indent="-285750">
              <a:buFont typeface="Arial"/>
              <a:buChar char="•"/>
            </a:pPr>
            <a:r>
              <a:rPr lang="en-US" dirty="0" smtClean="0"/>
              <a:t>RSEM, </a:t>
            </a:r>
            <a:r>
              <a:rPr lang="en-US" dirty="0" err="1" smtClean="0"/>
              <a:t>eXpress</a:t>
            </a:r>
            <a:r>
              <a:rPr lang="en-US" dirty="0" smtClean="0"/>
              <a:t> (genome-free)</a:t>
            </a:r>
          </a:p>
          <a:p>
            <a:pPr marL="285750" indent="-285750">
              <a:buFont typeface="Arial"/>
              <a:buChar char="•"/>
            </a:pPr>
            <a:r>
              <a:rPr lang="en-US" dirty="0" err="1" smtClean="0"/>
              <a:t>Kallisto</a:t>
            </a:r>
            <a:r>
              <a:rPr lang="en-US" dirty="0" smtClean="0"/>
              <a:t>, Salmon (alignment-free)</a:t>
            </a:r>
          </a:p>
        </p:txBody>
      </p:sp>
      <p:sp>
        <p:nvSpPr>
          <p:cNvPr id="13" name="TextBox 12"/>
          <p:cNvSpPr txBox="1"/>
          <p:nvPr/>
        </p:nvSpPr>
        <p:spPr>
          <a:xfrm>
            <a:off x="3612136" y="2122316"/>
            <a:ext cx="1905991" cy="830997"/>
          </a:xfrm>
          <a:prstGeom prst="rect">
            <a:avLst/>
          </a:prstGeom>
          <a:noFill/>
        </p:spPr>
        <p:txBody>
          <a:bodyPr wrap="none" rtlCol="0">
            <a:spAutoFit/>
          </a:bodyPr>
          <a:lstStyle/>
          <a:p>
            <a:r>
              <a:rPr lang="en-US" sz="1600" dirty="0" smtClean="0"/>
              <a:t>Estimate expression,</a:t>
            </a:r>
          </a:p>
          <a:p>
            <a:r>
              <a:rPr lang="en-US" sz="1600" dirty="0" smtClean="0"/>
              <a:t>Compute likelihood</a:t>
            </a:r>
          </a:p>
          <a:p>
            <a:endParaRPr lang="en-US" sz="1600" dirty="0"/>
          </a:p>
        </p:txBody>
      </p:sp>
      <p:sp>
        <p:nvSpPr>
          <p:cNvPr id="14" name="TextBox 13"/>
          <p:cNvSpPr txBox="1"/>
          <p:nvPr/>
        </p:nvSpPr>
        <p:spPr>
          <a:xfrm>
            <a:off x="3558833" y="3721443"/>
            <a:ext cx="1885953" cy="584776"/>
          </a:xfrm>
          <a:prstGeom prst="rect">
            <a:avLst/>
          </a:prstGeom>
          <a:noFill/>
        </p:spPr>
        <p:txBody>
          <a:bodyPr wrap="none" rtlCol="0">
            <a:spAutoFit/>
          </a:bodyPr>
          <a:lstStyle/>
          <a:p>
            <a:r>
              <a:rPr lang="en-US" sz="1600" dirty="0" err="1" smtClean="0"/>
              <a:t>Adj</a:t>
            </a:r>
            <a:r>
              <a:rPr lang="en-US" sz="1600" dirty="0" smtClean="0"/>
              <a:t> Model </a:t>
            </a:r>
            <a:r>
              <a:rPr lang="en-US" sz="1600" dirty="0" err="1" smtClean="0"/>
              <a:t>Params</a:t>
            </a:r>
            <a:r>
              <a:rPr lang="en-US" sz="1600" dirty="0" smtClean="0"/>
              <a:t>,</a:t>
            </a:r>
          </a:p>
          <a:p>
            <a:r>
              <a:rPr lang="en-US" sz="1600" dirty="0" smtClean="0"/>
              <a:t>Proportioning Reads</a:t>
            </a:r>
            <a:endParaRPr lang="en-US" sz="1600" dirty="0"/>
          </a:p>
        </p:txBody>
      </p:sp>
    </p:spTree>
    <p:extLst>
      <p:ext uri="{BB962C8B-B14F-4D97-AF65-F5344CB8AC3E}">
        <p14:creationId xmlns:p14="http://schemas.microsoft.com/office/powerpoint/2010/main" val="2630026656"/>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2 at 11.26.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276" y="1278036"/>
            <a:ext cx="7975600" cy="4191000"/>
          </a:xfrm>
          <a:prstGeom prst="rect">
            <a:avLst/>
          </a:prstGeom>
        </p:spPr>
      </p:pic>
      <p:sp>
        <p:nvSpPr>
          <p:cNvPr id="5" name="TextBox 4"/>
          <p:cNvSpPr txBox="1"/>
          <p:nvPr/>
        </p:nvSpPr>
        <p:spPr>
          <a:xfrm>
            <a:off x="2183050" y="198381"/>
            <a:ext cx="5165046" cy="523220"/>
          </a:xfrm>
          <a:prstGeom prst="rect">
            <a:avLst/>
          </a:prstGeom>
          <a:noFill/>
        </p:spPr>
        <p:txBody>
          <a:bodyPr wrap="none" rtlCol="0">
            <a:spAutoFit/>
          </a:bodyPr>
          <a:lstStyle/>
          <a:p>
            <a:r>
              <a:rPr lang="en-US" sz="2800" b="1" dirty="0" smtClean="0"/>
              <a:t>Expression Quantification Results</a:t>
            </a:r>
            <a:endParaRPr lang="en-US" sz="2800" b="1" dirty="0"/>
          </a:p>
        </p:txBody>
      </p:sp>
      <p:sp>
        <p:nvSpPr>
          <p:cNvPr id="6" name="TextBox 5"/>
          <p:cNvSpPr txBox="1"/>
          <p:nvPr/>
        </p:nvSpPr>
        <p:spPr>
          <a:xfrm>
            <a:off x="3433341" y="714326"/>
            <a:ext cx="1837913" cy="369332"/>
          </a:xfrm>
          <a:prstGeom prst="rect">
            <a:avLst/>
          </a:prstGeom>
          <a:noFill/>
        </p:spPr>
        <p:txBody>
          <a:bodyPr wrap="none" rtlCol="0">
            <a:spAutoFit/>
          </a:bodyPr>
          <a:lstStyle/>
          <a:p>
            <a:r>
              <a:rPr lang="en-US" dirty="0" smtClean="0"/>
              <a:t>(ex. from </a:t>
            </a:r>
            <a:r>
              <a:rPr lang="en-US" dirty="0" err="1" smtClean="0"/>
              <a:t>Kallisto</a:t>
            </a:r>
            <a:r>
              <a:rPr lang="en-US" dirty="0" smtClean="0"/>
              <a:t>)</a:t>
            </a:r>
            <a:endParaRPr lang="en-US" dirty="0"/>
          </a:p>
        </p:txBody>
      </p:sp>
    </p:spTree>
    <p:extLst>
      <p:ext uri="{BB962C8B-B14F-4D97-AF65-F5344CB8AC3E}">
        <p14:creationId xmlns:p14="http://schemas.microsoft.com/office/powerpoint/2010/main" val="42871482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37" y="903463"/>
            <a:ext cx="8250977" cy="523220"/>
          </a:xfrm>
          <a:prstGeom prst="rect">
            <a:avLst/>
          </a:prstGeom>
          <a:noFill/>
        </p:spPr>
        <p:txBody>
          <a:bodyPr wrap="none" rtlCol="0">
            <a:spAutoFit/>
          </a:bodyPr>
          <a:lstStyle/>
          <a:p>
            <a:r>
              <a:rPr lang="en-US" sz="2800" b="1" dirty="0" smtClean="0"/>
              <a:t>Evaluating the quality of your </a:t>
            </a:r>
            <a:r>
              <a:rPr lang="en-US" sz="2800" b="1" u="sng" dirty="0" err="1" smtClean="0"/>
              <a:t>transcriptome</a:t>
            </a:r>
            <a:r>
              <a:rPr lang="en-US" sz="2800" b="1" dirty="0" smtClean="0"/>
              <a:t> assembly</a:t>
            </a:r>
            <a:endParaRPr lang="en-US" sz="2800" b="1" dirty="0"/>
          </a:p>
        </p:txBody>
      </p:sp>
      <p:pic>
        <p:nvPicPr>
          <p:cNvPr id="2" name="Picture 1"/>
          <p:cNvPicPr>
            <a:picLocks noChangeAspect="1"/>
          </p:cNvPicPr>
          <p:nvPr/>
        </p:nvPicPr>
        <p:blipFill>
          <a:blip r:embed="rId2"/>
          <a:stretch>
            <a:fillRect/>
          </a:stretch>
        </p:blipFill>
        <p:spPr>
          <a:xfrm>
            <a:off x="3014364" y="2177632"/>
            <a:ext cx="3048000" cy="2082800"/>
          </a:xfrm>
          <a:prstGeom prst="rect">
            <a:avLst/>
          </a:prstGeom>
        </p:spPr>
      </p:pic>
    </p:spTree>
    <p:extLst>
      <p:ext uri="{BB962C8B-B14F-4D97-AF65-F5344CB8AC3E}">
        <p14:creationId xmlns:p14="http://schemas.microsoft.com/office/powerpoint/2010/main" val="3264172917"/>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7 at 11.17.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090" y="687902"/>
            <a:ext cx="7877675" cy="5667465"/>
          </a:xfrm>
          <a:prstGeom prst="rect">
            <a:avLst/>
          </a:prstGeom>
        </p:spPr>
      </p:pic>
      <p:sp>
        <p:nvSpPr>
          <p:cNvPr id="5" name="TextBox 4"/>
          <p:cNvSpPr txBox="1"/>
          <p:nvPr/>
        </p:nvSpPr>
        <p:spPr>
          <a:xfrm>
            <a:off x="264496" y="26175"/>
            <a:ext cx="8879504" cy="461665"/>
          </a:xfrm>
          <a:prstGeom prst="rect">
            <a:avLst/>
          </a:prstGeom>
          <a:noFill/>
        </p:spPr>
        <p:txBody>
          <a:bodyPr wrap="none" rtlCol="0">
            <a:spAutoFit/>
          </a:bodyPr>
          <a:lstStyle/>
          <a:p>
            <a:r>
              <a:rPr lang="en-US" sz="2400" b="1" dirty="0" smtClean="0"/>
              <a:t>De novo </a:t>
            </a:r>
            <a:r>
              <a:rPr lang="en-US" sz="2400" b="1" dirty="0" err="1" smtClean="0"/>
              <a:t>Transcriptome</a:t>
            </a:r>
            <a:r>
              <a:rPr lang="en-US" sz="2400" b="1" dirty="0" smtClean="0"/>
              <a:t> Assembly is Prone to Certain Types of Errors </a:t>
            </a:r>
            <a:endParaRPr lang="en-US" sz="2400" b="1" dirty="0"/>
          </a:p>
        </p:txBody>
      </p:sp>
      <p:sp>
        <p:nvSpPr>
          <p:cNvPr id="6" name="TextBox 5"/>
          <p:cNvSpPr txBox="1"/>
          <p:nvPr/>
        </p:nvSpPr>
        <p:spPr>
          <a:xfrm>
            <a:off x="4853616" y="6400722"/>
            <a:ext cx="4157057" cy="369332"/>
          </a:xfrm>
          <a:prstGeom prst="rect">
            <a:avLst/>
          </a:prstGeom>
          <a:noFill/>
        </p:spPr>
        <p:txBody>
          <a:bodyPr wrap="none" rtlCol="0">
            <a:spAutoFit/>
          </a:bodyPr>
          <a:lstStyle/>
          <a:p>
            <a:r>
              <a:rPr lang="en-US" dirty="0" smtClean="0"/>
              <a:t>Smith-Unna et al. Genome Research, 2016</a:t>
            </a:r>
            <a:endParaRPr lang="en-US" dirty="0"/>
          </a:p>
        </p:txBody>
      </p:sp>
    </p:spTree>
    <p:extLst>
      <p:ext uri="{BB962C8B-B14F-4D97-AF65-F5344CB8AC3E}">
        <p14:creationId xmlns:p14="http://schemas.microsoft.com/office/powerpoint/2010/main" val="2968883449"/>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7 at 11.33.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396" y="87860"/>
            <a:ext cx="3606800" cy="622300"/>
          </a:xfrm>
          <a:prstGeom prst="rect">
            <a:avLst/>
          </a:prstGeom>
        </p:spPr>
      </p:pic>
      <p:pic>
        <p:nvPicPr>
          <p:cNvPr id="5" name="Picture 4" descr="Screen Shot 2016-09-07 at 11.34.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25" y="785750"/>
            <a:ext cx="3634542" cy="5288725"/>
          </a:xfrm>
          <a:prstGeom prst="rect">
            <a:avLst/>
          </a:prstGeom>
        </p:spPr>
      </p:pic>
      <p:pic>
        <p:nvPicPr>
          <p:cNvPr id="6" name="Picture 5" descr="Screen Shot 2016-09-07 at 11.34.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1962" y="754904"/>
            <a:ext cx="3690054" cy="5304453"/>
          </a:xfrm>
          <a:prstGeom prst="rect">
            <a:avLst/>
          </a:prstGeom>
        </p:spPr>
      </p:pic>
      <p:sp>
        <p:nvSpPr>
          <p:cNvPr id="7" name="TextBox 6"/>
          <p:cNvSpPr txBox="1"/>
          <p:nvPr/>
        </p:nvSpPr>
        <p:spPr>
          <a:xfrm>
            <a:off x="4853616" y="6400722"/>
            <a:ext cx="4157057" cy="369332"/>
          </a:xfrm>
          <a:prstGeom prst="rect">
            <a:avLst/>
          </a:prstGeom>
          <a:noFill/>
        </p:spPr>
        <p:txBody>
          <a:bodyPr wrap="none" rtlCol="0">
            <a:spAutoFit/>
          </a:bodyPr>
          <a:lstStyle/>
          <a:p>
            <a:r>
              <a:rPr lang="en-US" dirty="0" smtClean="0"/>
              <a:t>Smith-Unna et al. Genome Research, 2016</a:t>
            </a:r>
            <a:endParaRPr lang="en-US" dirty="0"/>
          </a:p>
        </p:txBody>
      </p:sp>
    </p:spTree>
    <p:extLst>
      <p:ext uri="{BB962C8B-B14F-4D97-AF65-F5344CB8AC3E}">
        <p14:creationId xmlns:p14="http://schemas.microsoft.com/office/powerpoint/2010/main" val="33047140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smtClean="0">
                <a:solidFill>
                  <a:schemeClr val="tx2"/>
                </a:solidFill>
              </a:rPr>
              <a:t>RNA</a:t>
            </a:r>
            <a:r>
              <a:rPr lang="en-US" sz="2000" b="1" dirty="0">
                <a:solidFill>
                  <a:schemeClr val="tx2"/>
                </a:solidFill>
              </a:rPr>
              <a:t>-</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smtClean="0">
                <a:hlinkClick r:id="rId3"/>
              </a:rPr>
              <a:t>http</a:t>
            </a:r>
            <a:r>
              <a:rPr lang="en-US" sz="1100" dirty="0">
                <a:hlinkClick r:id="rId3"/>
              </a:rPr>
              <a:t>://journals.plos.org/ploscompbiol/article?id=10.1371/journal.pcbi.1004393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962285"/>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1143" y="498929"/>
            <a:ext cx="8258190" cy="523220"/>
          </a:xfrm>
          <a:prstGeom prst="rect">
            <a:avLst/>
          </a:prstGeom>
          <a:noFill/>
        </p:spPr>
        <p:txBody>
          <a:bodyPr wrap="none" rtlCol="0">
            <a:spAutoFit/>
          </a:bodyPr>
          <a:lstStyle/>
          <a:p>
            <a:r>
              <a:rPr lang="en-US" sz="2800" b="1" dirty="0" smtClean="0"/>
              <a:t>Simple Quantitative and Qualitative Assembly Metrics</a:t>
            </a:r>
            <a:endParaRPr lang="en-US" sz="2800" b="1" dirty="0"/>
          </a:p>
        </p:txBody>
      </p:sp>
      <p:sp>
        <p:nvSpPr>
          <p:cNvPr id="5" name="TextBox 4"/>
          <p:cNvSpPr txBox="1"/>
          <p:nvPr/>
        </p:nvSpPr>
        <p:spPr>
          <a:xfrm>
            <a:off x="2366725" y="1256789"/>
            <a:ext cx="4500964" cy="461665"/>
          </a:xfrm>
          <a:prstGeom prst="rect">
            <a:avLst/>
          </a:prstGeom>
          <a:noFill/>
        </p:spPr>
        <p:txBody>
          <a:bodyPr wrap="none" rtlCol="0">
            <a:spAutoFit/>
          </a:bodyPr>
          <a:lstStyle/>
          <a:p>
            <a:r>
              <a:rPr lang="en-US" sz="2400" b="1" i="1" dirty="0" smtClean="0"/>
              <a:t>Read representation by assembly</a:t>
            </a:r>
          </a:p>
        </p:txBody>
      </p:sp>
      <p:sp>
        <p:nvSpPr>
          <p:cNvPr id="2" name="TextBox 1"/>
          <p:cNvSpPr txBox="1"/>
          <p:nvPr/>
        </p:nvSpPr>
        <p:spPr>
          <a:xfrm>
            <a:off x="1168930" y="1919236"/>
            <a:ext cx="7226983" cy="1015663"/>
          </a:xfrm>
          <a:prstGeom prst="rect">
            <a:avLst/>
          </a:prstGeom>
          <a:noFill/>
        </p:spPr>
        <p:txBody>
          <a:bodyPr wrap="none" rtlCol="0">
            <a:spAutoFit/>
          </a:bodyPr>
          <a:lstStyle/>
          <a:p>
            <a:r>
              <a:rPr lang="en-US" sz="2000" dirty="0" smtClean="0"/>
              <a:t>Align reads to the assembled transcripts using Bowtie.</a:t>
            </a:r>
          </a:p>
          <a:p>
            <a:r>
              <a:rPr lang="en-US" sz="2000" dirty="0" smtClean="0"/>
              <a:t>A typical ‘good’ assembly has ~80 % reads mapping to the assembly</a:t>
            </a:r>
          </a:p>
          <a:p>
            <a:r>
              <a:rPr lang="en-US" sz="2000" dirty="0"/>
              <a:t>a</a:t>
            </a:r>
            <a:r>
              <a:rPr lang="en-US" sz="2000" dirty="0" smtClean="0"/>
              <a:t>nd ~80% are properly paired.</a:t>
            </a:r>
            <a:endParaRPr lang="en-US" sz="2000" dirty="0"/>
          </a:p>
        </p:txBody>
      </p:sp>
      <p:grpSp>
        <p:nvGrpSpPr>
          <p:cNvPr id="7" name="Group 6"/>
          <p:cNvGrpSpPr/>
          <p:nvPr/>
        </p:nvGrpSpPr>
        <p:grpSpPr>
          <a:xfrm>
            <a:off x="490663" y="4184206"/>
            <a:ext cx="2511038" cy="1822790"/>
            <a:chOff x="490663" y="4184206"/>
            <a:chExt cx="2511038" cy="1822790"/>
          </a:xfrm>
        </p:grpSpPr>
        <p:cxnSp>
          <p:nvCxnSpPr>
            <p:cNvPr id="6" name="Straight Connector 5"/>
            <p:cNvCxnSpPr/>
            <p:nvPr/>
          </p:nvCxnSpPr>
          <p:spPr>
            <a:xfrm>
              <a:off x="808151" y="5473075"/>
              <a:ext cx="17461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966894" y="5299912"/>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923399" y="5691285"/>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130017" y="4184206"/>
              <a:ext cx="1330487" cy="369332"/>
            </a:xfrm>
            <a:prstGeom prst="rect">
              <a:avLst/>
            </a:prstGeom>
            <a:noFill/>
          </p:spPr>
          <p:txBody>
            <a:bodyPr wrap="none" rtlCol="0">
              <a:spAutoFit/>
            </a:bodyPr>
            <a:lstStyle/>
            <a:p>
              <a:r>
                <a:rPr lang="en-US" dirty="0" smtClean="0"/>
                <a:t>Proper pairs</a:t>
              </a:r>
              <a:endParaRPr lang="en-US" dirty="0"/>
            </a:p>
          </p:txBody>
        </p:sp>
        <p:sp>
          <p:nvSpPr>
            <p:cNvPr id="13" name="Rectangle 12"/>
            <p:cNvSpPr/>
            <p:nvPr/>
          </p:nvSpPr>
          <p:spPr>
            <a:xfrm>
              <a:off x="490663" y="4679409"/>
              <a:ext cx="2511038" cy="132758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296708" y="3226655"/>
            <a:ext cx="8553745" cy="341481"/>
            <a:chOff x="296708" y="3226655"/>
            <a:chExt cx="8553745" cy="341481"/>
          </a:xfrm>
        </p:grpSpPr>
        <p:sp>
          <p:nvSpPr>
            <p:cNvPr id="30" name="TextBox 29"/>
            <p:cNvSpPr txBox="1"/>
            <p:nvPr/>
          </p:nvSpPr>
          <p:spPr>
            <a:xfrm>
              <a:off x="296708" y="3226655"/>
              <a:ext cx="1515860" cy="338554"/>
            </a:xfrm>
            <a:prstGeom prst="rect">
              <a:avLst/>
            </a:prstGeom>
            <a:noFill/>
          </p:spPr>
          <p:txBody>
            <a:bodyPr wrap="none" rtlCol="0">
              <a:spAutoFit/>
            </a:bodyPr>
            <a:lstStyle/>
            <a:p>
              <a:r>
                <a:rPr lang="en-US" sz="1600" dirty="0" smtClean="0"/>
                <a:t>Given read pair: </a:t>
              </a:r>
              <a:endParaRPr lang="en-US" sz="1600" dirty="0"/>
            </a:p>
          </p:txBody>
        </p:sp>
        <p:cxnSp>
          <p:nvCxnSpPr>
            <p:cNvPr id="31" name="Straight Arrow Connector 30"/>
            <p:cNvCxnSpPr/>
            <p:nvPr/>
          </p:nvCxnSpPr>
          <p:spPr>
            <a:xfrm>
              <a:off x="1925140" y="3420011"/>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2568258" y="3420011"/>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3370568" y="3229582"/>
              <a:ext cx="5479885" cy="338554"/>
            </a:xfrm>
            <a:prstGeom prst="rect">
              <a:avLst/>
            </a:prstGeom>
            <a:noFill/>
          </p:spPr>
          <p:txBody>
            <a:bodyPr wrap="none" rtlCol="0">
              <a:spAutoFit/>
            </a:bodyPr>
            <a:lstStyle/>
            <a:p>
              <a:r>
                <a:rPr lang="en-US" sz="1600" dirty="0" smtClean="0"/>
                <a:t>Possible mapping contexts in the Trinity assembly are reported:</a:t>
              </a:r>
              <a:endParaRPr lang="en-US" sz="1600" dirty="0"/>
            </a:p>
          </p:txBody>
        </p:sp>
      </p:grpSp>
      <p:grpSp>
        <p:nvGrpSpPr>
          <p:cNvPr id="10" name="Group 9"/>
          <p:cNvGrpSpPr/>
          <p:nvPr/>
        </p:nvGrpSpPr>
        <p:grpSpPr>
          <a:xfrm>
            <a:off x="3296923" y="4126486"/>
            <a:ext cx="1575071" cy="1995955"/>
            <a:chOff x="3296923" y="4126486"/>
            <a:chExt cx="1575071" cy="1995955"/>
          </a:xfrm>
        </p:grpSpPr>
        <p:cxnSp>
          <p:nvCxnSpPr>
            <p:cNvPr id="14" name="Straight Connector 13"/>
            <p:cNvCxnSpPr/>
            <p:nvPr/>
          </p:nvCxnSpPr>
          <p:spPr>
            <a:xfrm>
              <a:off x="3630332" y="5048263"/>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30332" y="5647995"/>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630332" y="4788519"/>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3958205" y="5843686"/>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3341706" y="459282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3296923" y="4126486"/>
              <a:ext cx="1575071" cy="369332"/>
            </a:xfrm>
            <a:prstGeom prst="rect">
              <a:avLst/>
            </a:prstGeom>
            <a:noFill/>
          </p:spPr>
          <p:txBody>
            <a:bodyPr wrap="none" rtlCol="0">
              <a:spAutoFit/>
            </a:bodyPr>
            <a:lstStyle/>
            <a:p>
              <a:r>
                <a:rPr lang="en-US" dirty="0" smtClean="0"/>
                <a:t>Improper pairs</a:t>
              </a:r>
              <a:endParaRPr lang="en-US" dirty="0"/>
            </a:p>
          </p:txBody>
        </p:sp>
      </p:grpSp>
      <p:grpSp>
        <p:nvGrpSpPr>
          <p:cNvPr id="21" name="Group 20"/>
          <p:cNvGrpSpPr/>
          <p:nvPr/>
        </p:nvGrpSpPr>
        <p:grpSpPr>
          <a:xfrm>
            <a:off x="5370168" y="4169776"/>
            <a:ext cx="3271078" cy="2068105"/>
            <a:chOff x="5370168" y="4169776"/>
            <a:chExt cx="3271078" cy="2068105"/>
          </a:xfrm>
        </p:grpSpPr>
        <p:grpSp>
          <p:nvGrpSpPr>
            <p:cNvPr id="11" name="Group 10"/>
            <p:cNvGrpSpPr/>
            <p:nvPr/>
          </p:nvGrpSpPr>
          <p:grpSpPr>
            <a:xfrm>
              <a:off x="5370168" y="4169776"/>
              <a:ext cx="1406175" cy="2039245"/>
              <a:chOff x="5370168" y="4169776"/>
              <a:chExt cx="1406175" cy="2039245"/>
            </a:xfrm>
          </p:grpSpPr>
          <p:cxnSp>
            <p:nvCxnSpPr>
              <p:cNvPr id="20" name="Straight Connector 19"/>
              <p:cNvCxnSpPr/>
              <p:nvPr/>
            </p:nvCxnSpPr>
            <p:spPr>
              <a:xfrm>
                <a:off x="5658794" y="5134843"/>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658794" y="4875099"/>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5370168" y="467940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5653166" y="4169776"/>
                <a:ext cx="992579" cy="369332"/>
              </a:xfrm>
              <a:prstGeom prst="rect">
                <a:avLst/>
              </a:prstGeom>
              <a:noFill/>
            </p:spPr>
            <p:txBody>
              <a:bodyPr wrap="none" rtlCol="0">
                <a:spAutoFit/>
              </a:bodyPr>
              <a:lstStyle/>
              <a:p>
                <a:r>
                  <a:rPr lang="en-US" dirty="0" smtClean="0"/>
                  <a:t>Left only</a:t>
                </a:r>
                <a:endParaRPr lang="en-US" dirty="0"/>
              </a:p>
            </p:txBody>
          </p:sp>
        </p:grpSp>
        <p:grpSp>
          <p:nvGrpSpPr>
            <p:cNvPr id="15" name="Group 14"/>
            <p:cNvGrpSpPr/>
            <p:nvPr/>
          </p:nvGrpSpPr>
          <p:grpSpPr>
            <a:xfrm>
              <a:off x="7235071" y="4180207"/>
              <a:ext cx="1406175" cy="2057674"/>
              <a:chOff x="7235071" y="4180207"/>
              <a:chExt cx="1406175" cy="2057674"/>
            </a:xfrm>
          </p:grpSpPr>
          <p:cxnSp>
            <p:nvCxnSpPr>
              <p:cNvPr id="26" name="Straight Connector 25"/>
              <p:cNvCxnSpPr/>
              <p:nvPr/>
            </p:nvCxnSpPr>
            <p:spPr>
              <a:xfrm>
                <a:off x="7523697" y="5763435"/>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7851570" y="5959126"/>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235071" y="470826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7362288" y="4180207"/>
                <a:ext cx="1122874" cy="369332"/>
              </a:xfrm>
              <a:prstGeom prst="rect">
                <a:avLst/>
              </a:prstGeom>
              <a:noFill/>
            </p:spPr>
            <p:txBody>
              <a:bodyPr wrap="none" rtlCol="0">
                <a:spAutoFit/>
              </a:bodyPr>
              <a:lstStyle/>
              <a:p>
                <a:r>
                  <a:rPr lang="en-US" dirty="0" smtClean="0"/>
                  <a:t>Right only</a:t>
                </a:r>
                <a:endParaRPr lang="en-US" dirty="0"/>
              </a:p>
            </p:txBody>
          </p:sp>
        </p:grpSp>
      </p:grpSp>
    </p:spTree>
    <p:extLst>
      <p:ext uri="{BB962C8B-B14F-4D97-AF65-F5344CB8AC3E}">
        <p14:creationId xmlns:p14="http://schemas.microsoft.com/office/powerpoint/2010/main" val="27093800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92087" y="743803"/>
            <a:ext cx="4674401" cy="369332"/>
          </a:xfrm>
          <a:prstGeom prst="rect">
            <a:avLst/>
          </a:prstGeom>
          <a:noFill/>
        </p:spPr>
        <p:txBody>
          <a:bodyPr wrap="none" rtlCol="0">
            <a:spAutoFit/>
          </a:bodyPr>
          <a:lstStyle/>
          <a:p>
            <a:r>
              <a:rPr lang="en-US" dirty="0" smtClean="0"/>
              <a:t>%  </a:t>
            </a:r>
            <a:r>
              <a:rPr lang="en-US" dirty="0" err="1" smtClean="0"/>
              <a:t>samtools</a:t>
            </a:r>
            <a:r>
              <a:rPr lang="en-US" dirty="0" smtClean="0"/>
              <a:t> </a:t>
            </a:r>
            <a:r>
              <a:rPr lang="en-US" dirty="0" err="1" smtClean="0"/>
              <a:t>tview</a:t>
            </a:r>
            <a:r>
              <a:rPr lang="en-US" dirty="0" smtClean="0"/>
              <a:t>  </a:t>
            </a:r>
            <a:r>
              <a:rPr lang="en-US" dirty="0" err="1" smtClean="0"/>
              <a:t>alignments.bam</a:t>
            </a:r>
            <a:r>
              <a:rPr lang="en-US" dirty="0" smtClean="0"/>
              <a:t>  </a:t>
            </a:r>
            <a:r>
              <a:rPr lang="en-US" dirty="0" err="1" smtClean="0"/>
              <a:t>target.fasta</a:t>
            </a:r>
            <a:endParaRPr lang="en-US" dirty="0"/>
          </a:p>
        </p:txBody>
      </p:sp>
      <p:pic>
        <p:nvPicPr>
          <p:cNvPr id="5" name="Picture 4" descr="Screen Shot 2012-10-22 at 4.04.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77" y="1279312"/>
            <a:ext cx="8329797" cy="5213567"/>
          </a:xfrm>
          <a:prstGeom prst="rect">
            <a:avLst/>
          </a:prstGeom>
        </p:spPr>
      </p:pic>
      <p:sp>
        <p:nvSpPr>
          <p:cNvPr id="3" name="TextBox 2"/>
          <p:cNvSpPr txBox="1"/>
          <p:nvPr/>
        </p:nvSpPr>
        <p:spPr>
          <a:xfrm>
            <a:off x="573270" y="273508"/>
            <a:ext cx="8216161" cy="461665"/>
          </a:xfrm>
          <a:prstGeom prst="rect">
            <a:avLst/>
          </a:prstGeom>
          <a:noFill/>
        </p:spPr>
        <p:txBody>
          <a:bodyPr wrap="none" rtlCol="0">
            <a:spAutoFit/>
          </a:bodyPr>
          <a:lstStyle/>
          <a:p>
            <a:r>
              <a:rPr lang="en-US" sz="2400" b="1" dirty="0" smtClean="0"/>
              <a:t>Assembled transcript </a:t>
            </a:r>
            <a:r>
              <a:rPr lang="en-US" sz="2400" b="1" dirty="0" err="1" smtClean="0"/>
              <a:t>contig</a:t>
            </a:r>
            <a:r>
              <a:rPr lang="en-US" sz="2400" b="1" dirty="0" smtClean="0"/>
              <a:t> is only as good as its read support.</a:t>
            </a:r>
            <a:endParaRPr lang="en-US" sz="2400" b="1" dirty="0"/>
          </a:p>
        </p:txBody>
      </p:sp>
    </p:spTree>
    <p:extLst>
      <p:ext uri="{BB962C8B-B14F-4D97-AF65-F5344CB8AC3E}">
        <p14:creationId xmlns:p14="http://schemas.microsoft.com/office/powerpoint/2010/main" val="1802409953"/>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smtClean="0"/>
              <a:t>IGV</a:t>
            </a:r>
            <a:endParaRPr lang="en-US" dirty="0"/>
          </a:p>
        </p:txBody>
      </p:sp>
      <p:pic>
        <p:nvPicPr>
          <p:cNvPr id="4" name="Picture 3" descr="Screen Shot 2012-10-22 at 6.0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72"/>
            <a:ext cx="9144000" cy="5582093"/>
          </a:xfrm>
          <a:prstGeom prst="rect">
            <a:avLst/>
          </a:prstGeom>
        </p:spPr>
      </p:pic>
    </p:spTree>
    <p:extLst>
      <p:ext uri="{BB962C8B-B14F-4D97-AF65-F5344CB8AC3E}">
        <p14:creationId xmlns:p14="http://schemas.microsoft.com/office/powerpoint/2010/main" val="329926761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50110"/>
            <a:ext cx="9144000" cy="6234176"/>
          </a:xfrm>
          <a:prstGeom prst="rect">
            <a:avLst/>
          </a:prstGeom>
        </p:spPr>
      </p:pic>
      <p:sp>
        <p:nvSpPr>
          <p:cNvPr id="2" name="TextBox 1"/>
          <p:cNvSpPr txBox="1"/>
          <p:nvPr/>
        </p:nvSpPr>
        <p:spPr>
          <a:xfrm>
            <a:off x="1486420" y="30676"/>
            <a:ext cx="6297367" cy="461665"/>
          </a:xfrm>
          <a:prstGeom prst="rect">
            <a:avLst/>
          </a:prstGeom>
          <a:noFill/>
        </p:spPr>
        <p:txBody>
          <a:bodyPr wrap="none" rtlCol="0">
            <a:spAutoFit/>
          </a:bodyPr>
          <a:lstStyle/>
          <a:p>
            <a:r>
              <a:rPr lang="en-US" sz="2400" b="1" dirty="0" smtClean="0"/>
              <a:t>Can Examine Transcript Read Support Using IGV</a:t>
            </a:r>
            <a:endParaRPr lang="en-US" sz="2400" b="1" dirty="0"/>
          </a:p>
        </p:txBody>
      </p:sp>
    </p:spTree>
    <p:extLst>
      <p:ext uri="{BB962C8B-B14F-4D97-AF65-F5344CB8AC3E}">
        <p14:creationId xmlns:p14="http://schemas.microsoft.com/office/powerpoint/2010/main" val="3410107374"/>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0758" y="62718"/>
            <a:ext cx="9033242" cy="400110"/>
          </a:xfrm>
          <a:prstGeom prst="rect">
            <a:avLst/>
          </a:prstGeom>
          <a:noFill/>
        </p:spPr>
        <p:txBody>
          <a:bodyPr wrap="none" rtlCol="0">
            <a:spAutoFit/>
          </a:bodyPr>
          <a:lstStyle/>
          <a:p>
            <a:r>
              <a:rPr lang="en-US" sz="2000" b="1" dirty="0" smtClean="0"/>
              <a:t>Can align Trinity transcripts to genome scaffolds to examine intron/exon structures</a:t>
            </a:r>
            <a:endParaRPr lang="en-US" sz="2000" b="1" dirty="0"/>
          </a:p>
        </p:txBody>
      </p:sp>
      <p:sp>
        <p:nvSpPr>
          <p:cNvPr id="7" name="TextBox 6"/>
          <p:cNvSpPr txBox="1"/>
          <p:nvPr/>
        </p:nvSpPr>
        <p:spPr>
          <a:xfrm>
            <a:off x="2045390" y="384428"/>
            <a:ext cx="5342892" cy="369332"/>
          </a:xfrm>
          <a:prstGeom prst="rect">
            <a:avLst/>
          </a:prstGeom>
          <a:noFill/>
        </p:spPr>
        <p:txBody>
          <a:bodyPr wrap="none" rtlCol="0">
            <a:spAutoFit/>
          </a:bodyPr>
          <a:lstStyle/>
          <a:p>
            <a:r>
              <a:rPr lang="en-US" dirty="0" smtClean="0"/>
              <a:t>(Trinity transcripts aligned to the genome using GMAP)</a:t>
            </a:r>
            <a:endParaRPr lang="en-US" dirty="0"/>
          </a:p>
        </p:txBody>
      </p:sp>
      <p:pic>
        <p:nvPicPr>
          <p:cNvPr id="3" name="Picture 2" descr="Screen Shot 2013-10-22 at 3.14.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693" y="787780"/>
            <a:ext cx="7915067" cy="5882820"/>
          </a:xfrm>
          <a:prstGeom prst="rect">
            <a:avLst/>
          </a:prstGeom>
        </p:spPr>
      </p:pic>
    </p:spTree>
    <p:extLst>
      <p:ext uri="{BB962C8B-B14F-4D97-AF65-F5344CB8AC3E}">
        <p14:creationId xmlns:p14="http://schemas.microsoft.com/office/powerpoint/2010/main" val="4164025355"/>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6568" y="345258"/>
            <a:ext cx="5106386" cy="707886"/>
          </a:xfrm>
          <a:prstGeom prst="rect">
            <a:avLst/>
          </a:prstGeom>
          <a:noFill/>
        </p:spPr>
        <p:txBody>
          <a:bodyPr wrap="none" rtlCol="0">
            <a:spAutoFit/>
          </a:bodyPr>
          <a:lstStyle/>
          <a:p>
            <a:r>
              <a:rPr lang="en-US" sz="4000" dirty="0" smtClean="0"/>
              <a:t>The </a:t>
            </a:r>
            <a:r>
              <a:rPr lang="en-US" sz="4000" dirty="0" err="1" smtClean="0"/>
              <a:t>Contig</a:t>
            </a:r>
            <a:r>
              <a:rPr lang="en-US" sz="4000" dirty="0" smtClean="0"/>
              <a:t> N50 statistic</a:t>
            </a:r>
            <a:endParaRPr lang="en-US" sz="4000" dirty="0"/>
          </a:p>
        </p:txBody>
      </p:sp>
      <p:sp>
        <p:nvSpPr>
          <p:cNvPr id="5" name="TextBox 4"/>
          <p:cNvSpPr txBox="1"/>
          <p:nvPr/>
        </p:nvSpPr>
        <p:spPr>
          <a:xfrm>
            <a:off x="612745" y="1395019"/>
            <a:ext cx="8002715" cy="1077218"/>
          </a:xfrm>
          <a:prstGeom prst="rect">
            <a:avLst/>
          </a:prstGeom>
          <a:noFill/>
        </p:spPr>
        <p:txBody>
          <a:bodyPr wrap="square" rtlCol="0">
            <a:spAutoFit/>
          </a:bodyPr>
          <a:lstStyle/>
          <a:p>
            <a:r>
              <a:rPr lang="en-US" sz="3200" dirty="0" smtClean="0"/>
              <a:t>“At least half of assembled bases are in </a:t>
            </a:r>
            <a:r>
              <a:rPr lang="en-US" sz="3200" dirty="0" err="1" smtClean="0"/>
              <a:t>contigs</a:t>
            </a:r>
            <a:r>
              <a:rPr lang="en-US" sz="3200" dirty="0" smtClean="0"/>
              <a:t> that are at least </a:t>
            </a:r>
            <a:r>
              <a:rPr lang="en-US" sz="3200" b="1" i="1" dirty="0" smtClean="0"/>
              <a:t>N50</a:t>
            </a:r>
            <a:r>
              <a:rPr lang="en-US" sz="3200" dirty="0" smtClean="0"/>
              <a:t> bases in length”</a:t>
            </a:r>
            <a:endParaRPr lang="en-US" sz="3200" dirty="0"/>
          </a:p>
        </p:txBody>
      </p:sp>
      <p:sp>
        <p:nvSpPr>
          <p:cNvPr id="6" name="TextBox 5"/>
          <p:cNvSpPr txBox="1"/>
          <p:nvPr/>
        </p:nvSpPr>
        <p:spPr>
          <a:xfrm>
            <a:off x="612745" y="2715732"/>
            <a:ext cx="7505255" cy="400110"/>
          </a:xfrm>
          <a:prstGeom prst="rect">
            <a:avLst/>
          </a:prstGeom>
          <a:noFill/>
        </p:spPr>
        <p:txBody>
          <a:bodyPr wrap="none" rtlCol="0">
            <a:spAutoFit/>
          </a:bodyPr>
          <a:lstStyle/>
          <a:p>
            <a:r>
              <a:rPr lang="en-US" sz="2000" dirty="0" smtClean="0"/>
              <a:t>In genome assemblies – used often to judge ‘which assembly is better’</a:t>
            </a:r>
            <a:endParaRPr lang="en-US" sz="2000" dirty="0"/>
          </a:p>
        </p:txBody>
      </p:sp>
      <p:graphicFrame>
        <p:nvGraphicFramePr>
          <p:cNvPr id="8" name="Chart 7"/>
          <p:cNvGraphicFramePr>
            <a:graphicFrameLocks/>
          </p:cNvGraphicFramePr>
          <p:nvPr>
            <p:extLst>
              <p:ext uri="{D42A27DB-BD31-4B8C-83A1-F6EECF244321}">
                <p14:modId xmlns:p14="http://schemas.microsoft.com/office/powerpoint/2010/main" val="2198687614"/>
              </p:ext>
            </p:extLst>
          </p:nvPr>
        </p:nvGraphicFramePr>
        <p:xfrm>
          <a:off x="112326" y="3394603"/>
          <a:ext cx="8698524" cy="189707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p:cNvSpPr txBox="1"/>
          <p:nvPr/>
        </p:nvSpPr>
        <p:spPr>
          <a:xfrm>
            <a:off x="1175830" y="4029736"/>
            <a:ext cx="467997" cy="338554"/>
          </a:xfrm>
          <a:prstGeom prst="rect">
            <a:avLst/>
          </a:prstGeom>
          <a:noFill/>
        </p:spPr>
        <p:txBody>
          <a:bodyPr wrap="none" rtlCol="0">
            <a:spAutoFit/>
          </a:bodyPr>
          <a:lstStyle/>
          <a:p>
            <a:r>
              <a:rPr lang="en-US" sz="1600" b="1" dirty="0" smtClean="0"/>
              <a:t>1M</a:t>
            </a:r>
            <a:endParaRPr lang="en-US" sz="1600" b="1" dirty="0"/>
          </a:p>
        </p:txBody>
      </p:sp>
      <p:sp>
        <p:nvSpPr>
          <p:cNvPr id="9" name="TextBox 8"/>
          <p:cNvSpPr txBox="1"/>
          <p:nvPr/>
        </p:nvSpPr>
        <p:spPr>
          <a:xfrm>
            <a:off x="2801929" y="4012276"/>
            <a:ext cx="595135" cy="338554"/>
          </a:xfrm>
          <a:prstGeom prst="rect">
            <a:avLst/>
          </a:prstGeom>
          <a:noFill/>
        </p:spPr>
        <p:txBody>
          <a:bodyPr wrap="none" rtlCol="0">
            <a:spAutoFit/>
          </a:bodyPr>
          <a:lstStyle/>
          <a:p>
            <a:r>
              <a:rPr lang="en-US" sz="1600" b="1" dirty="0" smtClean="0"/>
              <a:t>750k</a:t>
            </a:r>
            <a:endParaRPr lang="en-US" sz="1600" b="1" dirty="0"/>
          </a:p>
        </p:txBody>
      </p:sp>
      <p:sp>
        <p:nvSpPr>
          <p:cNvPr id="10" name="TextBox 9"/>
          <p:cNvSpPr txBox="1"/>
          <p:nvPr/>
        </p:nvSpPr>
        <p:spPr>
          <a:xfrm>
            <a:off x="4083121" y="4029736"/>
            <a:ext cx="595135" cy="338554"/>
          </a:xfrm>
          <a:prstGeom prst="rect">
            <a:avLst/>
          </a:prstGeom>
          <a:noFill/>
        </p:spPr>
        <p:txBody>
          <a:bodyPr wrap="none" rtlCol="0">
            <a:spAutoFit/>
          </a:bodyPr>
          <a:lstStyle/>
          <a:p>
            <a:r>
              <a:rPr lang="en-US" sz="1600" b="1" dirty="0" smtClean="0"/>
              <a:t>500k</a:t>
            </a:r>
            <a:endParaRPr lang="en-US" sz="1600" b="1" dirty="0"/>
          </a:p>
        </p:txBody>
      </p:sp>
      <p:sp>
        <p:nvSpPr>
          <p:cNvPr id="11" name="TextBox 10"/>
          <p:cNvSpPr txBox="1"/>
          <p:nvPr/>
        </p:nvSpPr>
        <p:spPr>
          <a:xfrm>
            <a:off x="4799300" y="4037231"/>
            <a:ext cx="595135" cy="338554"/>
          </a:xfrm>
          <a:prstGeom prst="rect">
            <a:avLst/>
          </a:prstGeom>
          <a:noFill/>
        </p:spPr>
        <p:txBody>
          <a:bodyPr wrap="none" rtlCol="0">
            <a:spAutoFit/>
          </a:bodyPr>
          <a:lstStyle/>
          <a:p>
            <a:r>
              <a:rPr lang="en-US" sz="1600" b="1" dirty="0" smtClean="0"/>
              <a:t>250k</a:t>
            </a:r>
            <a:endParaRPr lang="en-US" sz="1600" b="1" dirty="0"/>
          </a:p>
        </p:txBody>
      </p:sp>
      <p:cxnSp>
        <p:nvCxnSpPr>
          <p:cNvPr id="12" name="Straight Arrow Connector 11"/>
          <p:cNvCxnSpPr/>
          <p:nvPr/>
        </p:nvCxnSpPr>
        <p:spPr>
          <a:xfrm flipV="1">
            <a:off x="4374069" y="5535008"/>
            <a:ext cx="0" cy="329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113316" y="5864286"/>
            <a:ext cx="2521506" cy="369332"/>
          </a:xfrm>
          <a:prstGeom prst="rect">
            <a:avLst/>
          </a:prstGeom>
          <a:noFill/>
        </p:spPr>
        <p:txBody>
          <a:bodyPr wrap="none" rtlCol="0">
            <a:spAutoFit/>
          </a:bodyPr>
          <a:lstStyle/>
          <a:p>
            <a:r>
              <a:rPr lang="en-US" dirty="0" smtClean="0"/>
              <a:t>N50 </a:t>
            </a:r>
            <a:r>
              <a:rPr lang="en-US" dirty="0" err="1" smtClean="0"/>
              <a:t>contig</a:t>
            </a:r>
            <a:r>
              <a:rPr lang="en-US" dirty="0" smtClean="0"/>
              <a:t> length = 500k</a:t>
            </a:r>
            <a:endParaRPr lang="en-US" dirty="0"/>
          </a:p>
        </p:txBody>
      </p:sp>
      <p:sp>
        <p:nvSpPr>
          <p:cNvPr id="14" name="TextBox 13"/>
          <p:cNvSpPr txBox="1"/>
          <p:nvPr/>
        </p:nvSpPr>
        <p:spPr>
          <a:xfrm>
            <a:off x="285544" y="3378923"/>
            <a:ext cx="3090134" cy="369332"/>
          </a:xfrm>
          <a:prstGeom prst="rect">
            <a:avLst/>
          </a:prstGeom>
          <a:solidFill>
            <a:srgbClr val="FFFFFF"/>
          </a:solidFill>
        </p:spPr>
        <p:txBody>
          <a:bodyPr wrap="none" rtlCol="0">
            <a:spAutoFit/>
          </a:bodyPr>
          <a:lstStyle/>
          <a:p>
            <a:r>
              <a:rPr lang="en-US" b="1" dirty="0" smtClean="0"/>
              <a:t>Assemblies ordered by length:</a:t>
            </a:r>
            <a:endParaRPr lang="en-US" b="1" dirty="0"/>
          </a:p>
        </p:txBody>
      </p:sp>
    </p:spTree>
    <p:extLst>
      <p:ext uri="{BB962C8B-B14F-4D97-AF65-F5344CB8AC3E}">
        <p14:creationId xmlns:p14="http://schemas.microsoft.com/office/powerpoint/2010/main" val="294839891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2437" y="1177337"/>
            <a:ext cx="4590250" cy="4490678"/>
          </a:xfrm>
          <a:prstGeom prst="rect">
            <a:avLst/>
          </a:prstGeom>
        </p:spPr>
      </p:pic>
      <p:sp>
        <p:nvSpPr>
          <p:cNvPr id="5" name="Freeform 4"/>
          <p:cNvSpPr/>
          <p:nvPr/>
        </p:nvSpPr>
        <p:spPr>
          <a:xfrm>
            <a:off x="3059424" y="5584526"/>
            <a:ext cx="3593381" cy="519491"/>
          </a:xfrm>
          <a:custGeom>
            <a:avLst/>
            <a:gdLst>
              <a:gd name="connsiteX0" fmla="*/ 0 w 3593381"/>
              <a:gd name="connsiteY0" fmla="*/ 0 h 519491"/>
              <a:gd name="connsiteX1" fmla="*/ 3593381 w 3593381"/>
              <a:gd name="connsiteY1" fmla="*/ 519491 h 519491"/>
              <a:gd name="connsiteX2" fmla="*/ 0 w 3593381"/>
              <a:gd name="connsiteY2" fmla="*/ 476200 h 519491"/>
              <a:gd name="connsiteX3" fmla="*/ 0 w 3593381"/>
              <a:gd name="connsiteY3" fmla="*/ 0 h 519491"/>
            </a:gdLst>
            <a:ahLst/>
            <a:cxnLst>
              <a:cxn ang="0">
                <a:pos x="connsiteX0" y="connsiteY0"/>
              </a:cxn>
              <a:cxn ang="0">
                <a:pos x="connsiteX1" y="connsiteY1"/>
              </a:cxn>
              <a:cxn ang="0">
                <a:pos x="connsiteX2" y="connsiteY2"/>
              </a:cxn>
              <a:cxn ang="0">
                <a:pos x="connsiteX3" y="connsiteY3"/>
              </a:cxn>
            </a:cxnLst>
            <a:rect l="l" t="t" r="r" b="b"/>
            <a:pathLst>
              <a:path w="3593381" h="519491">
                <a:moveTo>
                  <a:pt x="0" y="0"/>
                </a:moveTo>
                <a:lnTo>
                  <a:pt x="3593381" y="519491"/>
                </a:lnTo>
                <a:lnTo>
                  <a:pt x="0" y="476200"/>
                </a:lnTo>
                <a:lnTo>
                  <a:pt x="0" y="0"/>
                </a:lnTo>
                <a:close/>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131582" y="5682445"/>
            <a:ext cx="1190500" cy="369332"/>
          </a:xfrm>
          <a:prstGeom prst="rect">
            <a:avLst/>
          </a:prstGeom>
          <a:noFill/>
        </p:spPr>
        <p:txBody>
          <a:bodyPr wrap="none" rtlCol="0">
            <a:spAutoFit/>
          </a:bodyPr>
          <a:lstStyle/>
          <a:p>
            <a:r>
              <a:rPr lang="en-US" dirty="0" smtClean="0"/>
              <a:t>Expression</a:t>
            </a:r>
            <a:endParaRPr lang="en-US" dirty="0"/>
          </a:p>
        </p:txBody>
      </p:sp>
      <p:sp>
        <p:nvSpPr>
          <p:cNvPr id="8" name="Rectangle 7"/>
          <p:cNvSpPr/>
          <p:nvPr/>
        </p:nvSpPr>
        <p:spPr>
          <a:xfrm>
            <a:off x="1916112" y="2482012"/>
            <a:ext cx="551632" cy="147189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77453" y="268426"/>
            <a:ext cx="8110213" cy="830997"/>
          </a:xfrm>
          <a:prstGeom prst="rect">
            <a:avLst/>
          </a:prstGeom>
          <a:noFill/>
        </p:spPr>
        <p:txBody>
          <a:bodyPr wrap="none" rtlCol="0">
            <a:spAutoFit/>
          </a:bodyPr>
          <a:lstStyle/>
          <a:p>
            <a:pPr algn="ctr"/>
            <a:r>
              <a:rPr lang="en-US" sz="2400" b="1" dirty="0" smtClean="0"/>
              <a:t>Often, most assembled transcripts are *very* lowly expressed</a:t>
            </a:r>
          </a:p>
          <a:p>
            <a:pPr algn="ctr"/>
            <a:r>
              <a:rPr lang="en-US" sz="2400" dirty="0" smtClean="0"/>
              <a:t>(How many ‘transcripts &amp; genes’ are there really?)</a:t>
            </a:r>
            <a:endParaRPr lang="en-US" sz="2400" dirty="0"/>
          </a:p>
        </p:txBody>
      </p:sp>
      <p:grpSp>
        <p:nvGrpSpPr>
          <p:cNvPr id="18" name="Group 17"/>
          <p:cNvGrpSpPr/>
          <p:nvPr/>
        </p:nvGrpSpPr>
        <p:grpSpPr>
          <a:xfrm>
            <a:off x="6191006" y="3766310"/>
            <a:ext cx="2412648" cy="369332"/>
            <a:chOff x="6191006" y="3766310"/>
            <a:chExt cx="2412648" cy="369332"/>
          </a:xfrm>
        </p:grpSpPr>
        <p:cxnSp>
          <p:nvCxnSpPr>
            <p:cNvPr id="13" name="Straight Arrow Connector 12"/>
            <p:cNvCxnSpPr/>
            <p:nvPr/>
          </p:nvCxnSpPr>
          <p:spPr>
            <a:xfrm flipH="1">
              <a:off x="6191006" y="3953902"/>
              <a:ext cx="70713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028020" y="3766310"/>
              <a:ext cx="1575634" cy="369332"/>
            </a:xfrm>
            <a:prstGeom prst="rect">
              <a:avLst/>
            </a:prstGeom>
            <a:noFill/>
          </p:spPr>
          <p:txBody>
            <a:bodyPr wrap="none" rtlCol="0">
              <a:spAutoFit/>
            </a:bodyPr>
            <a:lstStyle/>
            <a:p>
              <a:r>
                <a:rPr lang="en-US" dirty="0" smtClean="0"/>
                <a:t>20k transcripts</a:t>
              </a:r>
              <a:endParaRPr lang="en-US" dirty="0"/>
            </a:p>
          </p:txBody>
        </p:sp>
      </p:grpSp>
      <p:sp>
        <p:nvSpPr>
          <p:cNvPr id="7" name="TextBox 6"/>
          <p:cNvSpPr txBox="1"/>
          <p:nvPr/>
        </p:nvSpPr>
        <p:spPr>
          <a:xfrm>
            <a:off x="721018" y="2626320"/>
            <a:ext cx="1599717" cy="1200328"/>
          </a:xfrm>
          <a:prstGeom prst="rect">
            <a:avLst/>
          </a:prstGeom>
          <a:noFill/>
        </p:spPr>
        <p:txBody>
          <a:bodyPr wrap="none" rtlCol="0">
            <a:spAutoFit/>
          </a:bodyPr>
          <a:lstStyle/>
          <a:p>
            <a:pPr algn="ctr"/>
            <a:r>
              <a:rPr lang="en-US" sz="2400" dirty="0" smtClean="0"/>
              <a:t>Cumulative</a:t>
            </a:r>
          </a:p>
          <a:p>
            <a:pPr algn="ctr"/>
            <a:r>
              <a:rPr lang="en-US" sz="2400" dirty="0" smtClean="0"/>
              <a:t># of </a:t>
            </a:r>
          </a:p>
          <a:p>
            <a:pPr algn="ctr"/>
            <a:r>
              <a:rPr lang="en-US" sz="2400" dirty="0" smtClean="0"/>
              <a:t>Transcripts</a:t>
            </a:r>
            <a:endParaRPr lang="en-US" sz="2400" dirty="0"/>
          </a:p>
        </p:txBody>
      </p:sp>
      <p:grpSp>
        <p:nvGrpSpPr>
          <p:cNvPr id="19" name="Group 18"/>
          <p:cNvGrpSpPr/>
          <p:nvPr/>
        </p:nvGrpSpPr>
        <p:grpSpPr>
          <a:xfrm>
            <a:off x="6782687" y="1171388"/>
            <a:ext cx="2049875" cy="927665"/>
            <a:chOff x="6782687" y="1171388"/>
            <a:chExt cx="2049875" cy="927665"/>
          </a:xfrm>
        </p:grpSpPr>
        <p:sp>
          <p:nvSpPr>
            <p:cNvPr id="11" name="TextBox 10"/>
            <p:cNvSpPr txBox="1"/>
            <p:nvPr/>
          </p:nvSpPr>
          <p:spPr>
            <a:xfrm>
              <a:off x="6782687" y="1171388"/>
              <a:ext cx="2049875" cy="646331"/>
            </a:xfrm>
            <a:prstGeom prst="rect">
              <a:avLst/>
            </a:prstGeom>
            <a:noFill/>
          </p:spPr>
          <p:txBody>
            <a:bodyPr wrap="square" rtlCol="0">
              <a:spAutoFit/>
            </a:bodyPr>
            <a:lstStyle/>
            <a:p>
              <a:r>
                <a:rPr lang="en-US" dirty="0" smtClean="0"/>
                <a:t>1.4 million Trinity  transcript </a:t>
              </a:r>
              <a:r>
                <a:rPr lang="en-US" dirty="0" err="1" smtClean="0"/>
                <a:t>contigs</a:t>
              </a:r>
              <a:endParaRPr lang="en-US" dirty="0"/>
            </a:p>
          </p:txBody>
        </p:sp>
        <p:sp>
          <p:nvSpPr>
            <p:cNvPr id="15" name="TextBox 14"/>
            <p:cNvSpPr txBox="1"/>
            <p:nvPr/>
          </p:nvSpPr>
          <p:spPr>
            <a:xfrm>
              <a:off x="6927002" y="1760499"/>
              <a:ext cx="1547118" cy="338554"/>
            </a:xfrm>
            <a:prstGeom prst="rect">
              <a:avLst/>
            </a:prstGeom>
            <a:noFill/>
          </p:spPr>
          <p:txBody>
            <a:bodyPr wrap="none" rtlCol="0">
              <a:spAutoFit/>
            </a:bodyPr>
            <a:lstStyle/>
            <a:p>
              <a:r>
                <a:rPr lang="en-US" sz="1600" dirty="0" smtClean="0">
                  <a:solidFill>
                    <a:srgbClr val="660066"/>
                  </a:solidFill>
                </a:rPr>
                <a:t>N50 ~ 500 bases</a:t>
              </a:r>
              <a:endParaRPr lang="en-US" sz="1600" dirty="0">
                <a:solidFill>
                  <a:srgbClr val="660066"/>
                </a:solidFill>
              </a:endParaRPr>
            </a:p>
          </p:txBody>
        </p:sp>
      </p:grpSp>
      <p:sp>
        <p:nvSpPr>
          <p:cNvPr id="16" name="TextBox 15"/>
          <p:cNvSpPr txBox="1"/>
          <p:nvPr/>
        </p:nvSpPr>
        <p:spPr>
          <a:xfrm>
            <a:off x="156651" y="6395550"/>
            <a:ext cx="2262158" cy="307777"/>
          </a:xfrm>
          <a:prstGeom prst="rect">
            <a:avLst/>
          </a:prstGeom>
          <a:noFill/>
        </p:spPr>
        <p:txBody>
          <a:bodyPr wrap="none" rtlCol="0">
            <a:spAutoFit/>
          </a:bodyPr>
          <a:lstStyle/>
          <a:p>
            <a:r>
              <a:rPr lang="en-US" sz="1400" dirty="0" smtClean="0"/>
              <a:t>* Salamander </a:t>
            </a:r>
            <a:r>
              <a:rPr lang="en-US" sz="1400" dirty="0" err="1" smtClean="0"/>
              <a:t>transcriptome</a:t>
            </a:r>
            <a:endParaRPr lang="en-US" sz="1400" dirty="0"/>
          </a:p>
        </p:txBody>
      </p:sp>
      <p:sp>
        <p:nvSpPr>
          <p:cNvPr id="17" name="TextBox 16"/>
          <p:cNvSpPr txBox="1"/>
          <p:nvPr/>
        </p:nvSpPr>
        <p:spPr>
          <a:xfrm>
            <a:off x="3773704" y="5168974"/>
            <a:ext cx="1974632" cy="369332"/>
          </a:xfrm>
          <a:prstGeom prst="rect">
            <a:avLst/>
          </a:prstGeom>
          <a:solidFill>
            <a:srgbClr val="FFFFFF"/>
          </a:solidFill>
        </p:spPr>
        <p:txBody>
          <a:bodyPr wrap="none" rtlCol="0">
            <a:spAutoFit/>
          </a:bodyPr>
          <a:lstStyle/>
          <a:p>
            <a:r>
              <a:rPr lang="en-US" dirty="0" smtClean="0"/>
              <a:t>-1 * minimum TPM </a:t>
            </a:r>
            <a:endParaRPr lang="en-US" dirty="0"/>
          </a:p>
        </p:txBody>
      </p:sp>
    </p:spTree>
    <p:extLst>
      <p:ext uri="{BB962C8B-B14F-4D97-AF65-F5344CB8AC3E}">
        <p14:creationId xmlns:p14="http://schemas.microsoft.com/office/powerpoint/2010/main" val="9167515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082"/>
            <a:ext cx="8229600" cy="1143000"/>
          </a:xfrm>
        </p:spPr>
        <p:txBody>
          <a:bodyPr>
            <a:noAutofit/>
          </a:bodyPr>
          <a:lstStyle/>
          <a:p>
            <a:r>
              <a:rPr lang="en-US" sz="3200" dirty="0" smtClean="0"/>
              <a:t>N50 Calculation for </a:t>
            </a:r>
            <a:r>
              <a:rPr lang="en-US" sz="3200" i="1" dirty="0" err="1" smtClean="0"/>
              <a:t>Transcriptome</a:t>
            </a:r>
            <a:r>
              <a:rPr lang="en-US" sz="3200" dirty="0" smtClean="0"/>
              <a:t> Assemblies??</a:t>
            </a:r>
            <a:endParaRPr lang="en-US" sz="3200" dirty="0"/>
          </a:p>
        </p:txBody>
      </p:sp>
      <p:sp>
        <p:nvSpPr>
          <p:cNvPr id="4" name="TextBox 3"/>
          <p:cNvSpPr txBox="1"/>
          <p:nvPr/>
        </p:nvSpPr>
        <p:spPr>
          <a:xfrm>
            <a:off x="712392" y="4231981"/>
            <a:ext cx="7340902" cy="1631216"/>
          </a:xfrm>
          <a:prstGeom prst="rect">
            <a:avLst/>
          </a:prstGeom>
          <a:noFill/>
        </p:spPr>
        <p:txBody>
          <a:bodyPr wrap="square" rtlCol="0">
            <a:spAutoFit/>
          </a:bodyPr>
          <a:lstStyle/>
          <a:p>
            <a:r>
              <a:rPr lang="en-US" sz="2000" dirty="0" smtClean="0"/>
              <a:t>In </a:t>
            </a:r>
            <a:r>
              <a:rPr lang="en-US" sz="2000" dirty="0" err="1" smtClean="0"/>
              <a:t>transcriptome</a:t>
            </a:r>
            <a:r>
              <a:rPr lang="en-US" sz="2000" dirty="0" smtClean="0"/>
              <a:t> assemblies – N50 is </a:t>
            </a:r>
            <a:r>
              <a:rPr lang="en-US" sz="2000" b="1" i="1" dirty="0" smtClean="0"/>
              <a:t>not</a:t>
            </a:r>
            <a:r>
              <a:rPr lang="en-US" sz="2000" dirty="0" smtClean="0"/>
              <a:t> very useful.</a:t>
            </a:r>
          </a:p>
          <a:p>
            <a:pPr marL="742950" lvl="1" indent="-285750">
              <a:buFont typeface="Arial"/>
              <a:buChar char="•"/>
            </a:pPr>
            <a:r>
              <a:rPr lang="en-US" sz="2000" dirty="0" smtClean="0"/>
              <a:t> Overzealous isoform annotation for long transcripts drives higher N50</a:t>
            </a:r>
          </a:p>
          <a:p>
            <a:pPr marL="742950" lvl="1" indent="-285750">
              <a:buFont typeface="Arial"/>
              <a:buChar char="•"/>
            </a:pPr>
            <a:r>
              <a:rPr lang="en-US" sz="2000" dirty="0" smtClean="0"/>
              <a:t>Very sensitive reconstruction for short lowly expressed transcripts drives lower N50</a:t>
            </a:r>
            <a:endParaRPr lang="en-US" sz="2000" dirty="0"/>
          </a:p>
        </p:txBody>
      </p:sp>
      <p:graphicFrame>
        <p:nvGraphicFramePr>
          <p:cNvPr id="5" name="Chart 4"/>
          <p:cNvGraphicFramePr>
            <a:graphicFrameLocks/>
          </p:cNvGraphicFramePr>
          <p:nvPr>
            <p:extLst>
              <p:ext uri="{D42A27DB-BD31-4B8C-83A1-F6EECF244321}">
                <p14:modId xmlns:p14="http://schemas.microsoft.com/office/powerpoint/2010/main" val="2866356649"/>
              </p:ext>
            </p:extLst>
          </p:nvPr>
        </p:nvGraphicFramePr>
        <p:xfrm>
          <a:off x="527050" y="1934443"/>
          <a:ext cx="8089900" cy="18288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8248693" y="2696945"/>
            <a:ext cx="344039" cy="369332"/>
          </a:xfrm>
          <a:prstGeom prst="rect">
            <a:avLst/>
          </a:prstGeom>
          <a:noFill/>
        </p:spPr>
        <p:txBody>
          <a:bodyPr wrap="none" rtlCol="0">
            <a:spAutoFit/>
          </a:bodyPr>
          <a:lstStyle/>
          <a:p>
            <a:r>
              <a:rPr lang="en-US" dirty="0" smtClean="0"/>
              <a:t>…</a:t>
            </a:r>
            <a:endParaRPr lang="en-US" dirty="0"/>
          </a:p>
        </p:txBody>
      </p:sp>
      <p:sp>
        <p:nvSpPr>
          <p:cNvPr id="7" name="TextBox 6"/>
          <p:cNvSpPr txBox="1"/>
          <p:nvPr/>
        </p:nvSpPr>
        <p:spPr>
          <a:xfrm>
            <a:off x="8247821" y="2590679"/>
            <a:ext cx="886631" cy="369332"/>
          </a:xfrm>
          <a:prstGeom prst="rect">
            <a:avLst/>
          </a:prstGeom>
          <a:noFill/>
        </p:spPr>
        <p:txBody>
          <a:bodyPr wrap="none" rtlCol="0">
            <a:spAutoFit/>
          </a:bodyPr>
          <a:lstStyle/>
          <a:p>
            <a:r>
              <a:rPr lang="en-US" dirty="0"/>
              <a:t>3</a:t>
            </a:r>
            <a:r>
              <a:rPr lang="en-US" dirty="0" smtClean="0"/>
              <a:t>00000</a:t>
            </a:r>
            <a:endParaRPr lang="en-US" dirty="0"/>
          </a:p>
        </p:txBody>
      </p:sp>
      <p:sp>
        <p:nvSpPr>
          <p:cNvPr id="8" name="TextBox 7"/>
          <p:cNvSpPr txBox="1"/>
          <p:nvPr/>
        </p:nvSpPr>
        <p:spPr>
          <a:xfrm>
            <a:off x="7587112" y="3862649"/>
            <a:ext cx="1323161" cy="369332"/>
          </a:xfrm>
          <a:prstGeom prst="rect">
            <a:avLst/>
          </a:prstGeom>
          <a:noFill/>
        </p:spPr>
        <p:txBody>
          <a:bodyPr wrap="none" rtlCol="0">
            <a:spAutoFit/>
          </a:bodyPr>
          <a:lstStyle/>
          <a:p>
            <a:r>
              <a:rPr lang="en-US" dirty="0" smtClean="0"/>
              <a:t>N50 length?</a:t>
            </a:r>
            <a:endParaRPr lang="en-US" dirty="0"/>
          </a:p>
        </p:txBody>
      </p:sp>
      <p:cxnSp>
        <p:nvCxnSpPr>
          <p:cNvPr id="10" name="Straight Arrow Connector 9"/>
          <p:cNvCxnSpPr/>
          <p:nvPr/>
        </p:nvCxnSpPr>
        <p:spPr>
          <a:xfrm flipV="1">
            <a:off x="8465941" y="3355500"/>
            <a:ext cx="15678" cy="4077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822847" y="4106541"/>
            <a:ext cx="815848" cy="369332"/>
          </a:xfrm>
          <a:prstGeom prst="rect">
            <a:avLst/>
          </a:prstGeom>
          <a:noFill/>
        </p:spPr>
        <p:txBody>
          <a:bodyPr wrap="none" rtlCol="0">
            <a:spAutoFit/>
          </a:bodyPr>
          <a:lstStyle/>
          <a:p>
            <a:r>
              <a:rPr lang="en-US" dirty="0" smtClean="0"/>
              <a:t>(small)</a:t>
            </a:r>
            <a:endParaRPr lang="en-US" dirty="0"/>
          </a:p>
        </p:txBody>
      </p:sp>
    </p:spTree>
    <p:extLst>
      <p:ext uri="{BB962C8B-B14F-4D97-AF65-F5344CB8AC3E}">
        <p14:creationId xmlns:p14="http://schemas.microsoft.com/office/powerpoint/2010/main" val="6045185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84538" y="1527597"/>
            <a:ext cx="5612581" cy="4753188"/>
          </a:xfrm>
          <a:prstGeom prst="rect">
            <a:avLst/>
          </a:prstGeom>
        </p:spPr>
      </p:pic>
      <p:sp>
        <p:nvSpPr>
          <p:cNvPr id="5" name="TextBox 4"/>
          <p:cNvSpPr txBox="1"/>
          <p:nvPr/>
        </p:nvSpPr>
        <p:spPr>
          <a:xfrm>
            <a:off x="1024619" y="1010123"/>
            <a:ext cx="7532831" cy="646331"/>
          </a:xfrm>
          <a:prstGeom prst="rect">
            <a:avLst/>
          </a:prstGeom>
          <a:noFill/>
        </p:spPr>
        <p:txBody>
          <a:bodyPr wrap="none" rtlCol="0">
            <a:spAutoFit/>
          </a:bodyPr>
          <a:lstStyle/>
          <a:p>
            <a:pPr marL="285750" indent="-285750">
              <a:buFont typeface="Arial"/>
              <a:buChar char="•"/>
            </a:pPr>
            <a:r>
              <a:rPr lang="en-US" dirty="0" smtClean="0"/>
              <a:t>Sort </a:t>
            </a:r>
            <a:r>
              <a:rPr lang="en-US" dirty="0" err="1" smtClean="0"/>
              <a:t>contigs</a:t>
            </a:r>
            <a:r>
              <a:rPr lang="en-US" dirty="0" smtClean="0"/>
              <a:t> by expression value, </a:t>
            </a:r>
            <a:r>
              <a:rPr lang="en-US" dirty="0" err="1" smtClean="0"/>
              <a:t>descendingly</a:t>
            </a:r>
            <a:r>
              <a:rPr lang="en-US" dirty="0" smtClean="0"/>
              <a:t>.</a:t>
            </a:r>
          </a:p>
          <a:p>
            <a:pPr marL="285750" indent="-285750">
              <a:buFont typeface="Arial"/>
              <a:buChar char="•"/>
            </a:pPr>
            <a:r>
              <a:rPr lang="en-US" dirty="0" smtClean="0"/>
              <a:t>Compute N50 given minimum % total expression data thresholds =&gt;  ExN50</a:t>
            </a:r>
            <a:endParaRPr lang="en-US" dirty="0"/>
          </a:p>
        </p:txBody>
      </p:sp>
      <p:grpSp>
        <p:nvGrpSpPr>
          <p:cNvPr id="10" name="Group 9"/>
          <p:cNvGrpSpPr/>
          <p:nvPr/>
        </p:nvGrpSpPr>
        <p:grpSpPr>
          <a:xfrm>
            <a:off x="3867576" y="2020244"/>
            <a:ext cx="2092530" cy="923330"/>
            <a:chOff x="3867576" y="2020244"/>
            <a:chExt cx="2092530" cy="923330"/>
          </a:xfrm>
        </p:grpSpPr>
        <p:sp>
          <p:nvSpPr>
            <p:cNvPr id="6" name="TextBox 5"/>
            <p:cNvSpPr txBox="1"/>
            <p:nvPr/>
          </p:nvSpPr>
          <p:spPr>
            <a:xfrm>
              <a:off x="3867576" y="2020244"/>
              <a:ext cx="1595309" cy="923330"/>
            </a:xfrm>
            <a:prstGeom prst="rect">
              <a:avLst/>
            </a:prstGeom>
            <a:noFill/>
            <a:ln w="28575" cmpd="sng">
              <a:solidFill>
                <a:schemeClr val="tx1"/>
              </a:solidFill>
            </a:ln>
          </p:spPr>
          <p:txBody>
            <a:bodyPr wrap="none" rtlCol="0">
              <a:spAutoFit/>
            </a:bodyPr>
            <a:lstStyle/>
            <a:p>
              <a:pPr algn="ctr"/>
              <a:r>
                <a:rPr lang="en-US" dirty="0" smtClean="0"/>
                <a:t>N50=3457,</a:t>
              </a:r>
            </a:p>
            <a:p>
              <a:pPr algn="ctr"/>
              <a:r>
                <a:rPr lang="en-US" dirty="0"/>
                <a:t>a</a:t>
              </a:r>
              <a:r>
                <a:rPr lang="en-US" dirty="0" smtClean="0"/>
                <a:t>nd</a:t>
              </a:r>
            </a:p>
            <a:p>
              <a:pPr algn="ctr"/>
              <a:r>
                <a:rPr lang="en-US" dirty="0" smtClean="0"/>
                <a:t>24K transcripts</a:t>
              </a:r>
              <a:endParaRPr lang="en-US" dirty="0"/>
            </a:p>
          </p:txBody>
        </p:sp>
        <p:cxnSp>
          <p:nvCxnSpPr>
            <p:cNvPr id="8" name="Straight Arrow Connector 7"/>
            <p:cNvCxnSpPr/>
            <p:nvPr/>
          </p:nvCxnSpPr>
          <p:spPr>
            <a:xfrm>
              <a:off x="5462885" y="2092395"/>
              <a:ext cx="4972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555842" y="389614"/>
            <a:ext cx="8148384" cy="400110"/>
          </a:xfrm>
          <a:prstGeom prst="rect">
            <a:avLst/>
          </a:prstGeom>
          <a:noFill/>
        </p:spPr>
        <p:txBody>
          <a:bodyPr wrap="none" rtlCol="0">
            <a:spAutoFit/>
          </a:bodyPr>
          <a:lstStyle/>
          <a:p>
            <a:r>
              <a:rPr lang="en-US" sz="2000" b="1" dirty="0" smtClean="0"/>
              <a:t>Compute N50 Based on the Top-most Highly Expressed Transcripts (ExN50)</a:t>
            </a:r>
            <a:endParaRPr lang="en-US" sz="2000" b="1" dirty="0"/>
          </a:p>
        </p:txBody>
      </p:sp>
      <p:grpSp>
        <p:nvGrpSpPr>
          <p:cNvPr id="17" name="Group 16"/>
          <p:cNvGrpSpPr/>
          <p:nvPr/>
        </p:nvGrpSpPr>
        <p:grpSpPr>
          <a:xfrm>
            <a:off x="5209682" y="5353641"/>
            <a:ext cx="1664563" cy="1143499"/>
            <a:chOff x="5209682" y="5353641"/>
            <a:chExt cx="1664563" cy="1143499"/>
          </a:xfrm>
        </p:grpSpPr>
        <p:cxnSp>
          <p:nvCxnSpPr>
            <p:cNvPr id="13" name="Straight Arrow Connector 12"/>
            <p:cNvCxnSpPr/>
            <p:nvPr/>
          </p:nvCxnSpPr>
          <p:spPr>
            <a:xfrm flipV="1">
              <a:off x="6118849" y="5353641"/>
              <a:ext cx="0" cy="49063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209682" y="5850809"/>
              <a:ext cx="1664563" cy="646331"/>
            </a:xfrm>
            <a:prstGeom prst="rect">
              <a:avLst/>
            </a:prstGeom>
            <a:noFill/>
          </p:spPr>
          <p:txBody>
            <a:bodyPr wrap="none" rtlCol="0">
              <a:spAutoFit/>
            </a:bodyPr>
            <a:lstStyle/>
            <a:p>
              <a:pPr algn="ctr"/>
              <a:r>
                <a:rPr lang="en-US" dirty="0" smtClean="0"/>
                <a:t>90% of </a:t>
              </a:r>
            </a:p>
            <a:p>
              <a:pPr algn="ctr"/>
              <a:r>
                <a:rPr lang="en-US" dirty="0" smtClean="0"/>
                <a:t>expression data</a:t>
              </a:r>
              <a:endParaRPr lang="en-US" dirty="0"/>
            </a:p>
          </p:txBody>
        </p:sp>
      </p:grpSp>
    </p:spTree>
    <p:extLst>
      <p:ext uri="{BB962C8B-B14F-4D97-AF65-F5344CB8AC3E}">
        <p14:creationId xmlns:p14="http://schemas.microsoft.com/office/powerpoint/2010/main" val="964990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79157" y="830092"/>
            <a:ext cx="5065330" cy="4802397"/>
          </a:xfrm>
          <a:prstGeom prst="rect">
            <a:avLst/>
          </a:prstGeom>
        </p:spPr>
      </p:pic>
      <p:sp>
        <p:nvSpPr>
          <p:cNvPr id="5" name="TextBox 4"/>
          <p:cNvSpPr txBox="1"/>
          <p:nvPr/>
        </p:nvSpPr>
        <p:spPr>
          <a:xfrm>
            <a:off x="649406" y="314542"/>
            <a:ext cx="8174033" cy="400110"/>
          </a:xfrm>
          <a:prstGeom prst="rect">
            <a:avLst/>
          </a:prstGeom>
          <a:noFill/>
        </p:spPr>
        <p:txBody>
          <a:bodyPr wrap="none" rtlCol="0">
            <a:spAutoFit/>
          </a:bodyPr>
          <a:lstStyle/>
          <a:p>
            <a:r>
              <a:rPr lang="en-US" sz="2000" b="1" dirty="0" smtClean="0"/>
              <a:t>ExN50 Profiles for Different Trinity Assemblies Using Different Read Depths</a:t>
            </a:r>
            <a:endParaRPr lang="en-US" sz="2000" b="1" dirty="0"/>
          </a:p>
        </p:txBody>
      </p:sp>
      <p:sp>
        <p:nvSpPr>
          <p:cNvPr id="6" name="TextBox 5"/>
          <p:cNvSpPr txBox="1"/>
          <p:nvPr/>
        </p:nvSpPr>
        <p:spPr>
          <a:xfrm>
            <a:off x="1529711" y="5858707"/>
            <a:ext cx="6404317" cy="369332"/>
          </a:xfrm>
          <a:prstGeom prst="rect">
            <a:avLst/>
          </a:prstGeom>
          <a:noFill/>
        </p:spPr>
        <p:txBody>
          <a:bodyPr wrap="none" rtlCol="0">
            <a:spAutoFit/>
          </a:bodyPr>
          <a:lstStyle/>
          <a:p>
            <a:r>
              <a:rPr lang="en-US" dirty="0" smtClean="0"/>
              <a:t>Note shift in ExN50 profiles as you assemble more and more reads.</a:t>
            </a:r>
            <a:endParaRPr lang="en-US" dirty="0"/>
          </a:p>
        </p:txBody>
      </p:sp>
      <p:sp>
        <p:nvSpPr>
          <p:cNvPr id="7" name="TextBox 6"/>
          <p:cNvSpPr txBox="1"/>
          <p:nvPr/>
        </p:nvSpPr>
        <p:spPr>
          <a:xfrm>
            <a:off x="115450" y="6421483"/>
            <a:ext cx="2238814" cy="338554"/>
          </a:xfrm>
          <a:prstGeom prst="rect">
            <a:avLst/>
          </a:prstGeom>
          <a:noFill/>
        </p:spPr>
        <p:txBody>
          <a:bodyPr wrap="none" rtlCol="0">
            <a:spAutoFit/>
          </a:bodyPr>
          <a:lstStyle/>
          <a:p>
            <a:r>
              <a:rPr lang="en-US" sz="1600" dirty="0" smtClean="0"/>
              <a:t>* Candida </a:t>
            </a:r>
            <a:r>
              <a:rPr lang="en-US" sz="1600" dirty="0" err="1" smtClean="0"/>
              <a:t>transcriptome</a:t>
            </a:r>
            <a:endParaRPr lang="en-US" sz="1600" dirty="0"/>
          </a:p>
        </p:txBody>
      </p:sp>
      <p:sp>
        <p:nvSpPr>
          <p:cNvPr id="8" name="TextBox 7"/>
          <p:cNvSpPr txBox="1"/>
          <p:nvPr/>
        </p:nvSpPr>
        <p:spPr>
          <a:xfrm>
            <a:off x="7244487" y="4447460"/>
            <a:ext cx="1766558" cy="646331"/>
          </a:xfrm>
          <a:prstGeom prst="rect">
            <a:avLst/>
          </a:prstGeom>
          <a:noFill/>
        </p:spPr>
        <p:txBody>
          <a:bodyPr wrap="square" rtlCol="0">
            <a:spAutoFit/>
          </a:bodyPr>
          <a:lstStyle/>
          <a:p>
            <a:pPr algn="ctr"/>
            <a:r>
              <a:rPr lang="en-US" dirty="0" smtClean="0"/>
              <a:t>Thousands of </a:t>
            </a:r>
            <a:br>
              <a:rPr lang="en-US" dirty="0" smtClean="0"/>
            </a:br>
            <a:r>
              <a:rPr lang="en-US" dirty="0" smtClean="0"/>
              <a:t>Reads</a:t>
            </a:r>
            <a:endParaRPr lang="en-US" dirty="0"/>
          </a:p>
        </p:txBody>
      </p:sp>
      <p:sp>
        <p:nvSpPr>
          <p:cNvPr id="9" name="TextBox 8"/>
          <p:cNvSpPr txBox="1"/>
          <p:nvPr/>
        </p:nvSpPr>
        <p:spPr>
          <a:xfrm>
            <a:off x="7327916" y="1405595"/>
            <a:ext cx="1787669" cy="369332"/>
          </a:xfrm>
          <a:prstGeom prst="rect">
            <a:avLst/>
          </a:prstGeom>
          <a:noFill/>
        </p:spPr>
        <p:txBody>
          <a:bodyPr wrap="none" rtlCol="0">
            <a:spAutoFit/>
          </a:bodyPr>
          <a:lstStyle/>
          <a:p>
            <a:r>
              <a:rPr lang="en-US" dirty="0" smtClean="0"/>
              <a:t>Millions of Reads</a:t>
            </a:r>
            <a:endParaRPr lang="en-US" dirty="0"/>
          </a:p>
        </p:txBody>
      </p:sp>
      <p:cxnSp>
        <p:nvCxnSpPr>
          <p:cNvPr id="11" name="Straight Arrow Connector 10"/>
          <p:cNvCxnSpPr/>
          <p:nvPr/>
        </p:nvCxnSpPr>
        <p:spPr>
          <a:xfrm>
            <a:off x="8139224" y="1904800"/>
            <a:ext cx="0" cy="239543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396620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smtClean="0">
                <a:solidFill>
                  <a:schemeClr val="tx2"/>
                </a:solidFill>
              </a:rPr>
              <a:t>RNA</a:t>
            </a:r>
            <a:r>
              <a:rPr lang="en-US" sz="1800" b="1" dirty="0">
                <a:solidFill>
                  <a:schemeClr val="tx2"/>
                </a:solidFill>
              </a:rPr>
              <a:t>-</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smtClean="0">
                <a:hlinkClick r:id="rId3"/>
              </a:rPr>
              <a:t>http</a:t>
            </a:r>
            <a:r>
              <a:rPr lang="en-US" sz="1100" dirty="0">
                <a:hlinkClick r:id="rId3"/>
              </a:rPr>
              <a:t>://journals.plos.org/ploscompbiol/article?id=10.1371/journal.pcbi.1004393</a:t>
            </a:r>
            <a:endParaRPr lang="en-US" sz="1100" dirty="0"/>
          </a:p>
        </p:txBody>
      </p:sp>
      <p:sp>
        <p:nvSpPr>
          <p:cNvPr id="2" name="Freeform 1"/>
          <p:cNvSpPr/>
          <p:nvPr/>
        </p:nvSpPr>
        <p:spPr>
          <a:xfrm>
            <a:off x="1369995" y="2397179"/>
            <a:ext cx="6607369" cy="4223600"/>
          </a:xfrm>
          <a:custGeom>
            <a:avLst/>
            <a:gdLst>
              <a:gd name="connsiteX0" fmla="*/ 4381128 w 6607369"/>
              <a:gd name="connsiteY0" fmla="*/ 0 h 4223600"/>
              <a:gd name="connsiteX1" fmla="*/ 1241557 w 6607369"/>
              <a:gd name="connsiteY1" fmla="*/ 28538 h 4223600"/>
              <a:gd name="connsiteX2" fmla="*/ 0 w 6607369"/>
              <a:gd name="connsiteY2" fmla="*/ 556488 h 4223600"/>
              <a:gd name="connsiteX3" fmla="*/ 71353 w 6607369"/>
              <a:gd name="connsiteY3" fmla="*/ 4223600 h 4223600"/>
              <a:gd name="connsiteX4" fmla="*/ 6607369 w 6607369"/>
              <a:gd name="connsiteY4" fmla="*/ 4223600 h 4223600"/>
              <a:gd name="connsiteX5" fmla="*/ 6464661 w 6607369"/>
              <a:gd name="connsiteY5" fmla="*/ 770521 h 4223600"/>
              <a:gd name="connsiteX6" fmla="*/ 4381128 w 6607369"/>
              <a:gd name="connsiteY6" fmla="*/ 613563 h 4223600"/>
              <a:gd name="connsiteX7" fmla="*/ 4366857 w 6607369"/>
              <a:gd name="connsiteY7" fmla="*/ 57075 h 42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7369" h="4223600">
                <a:moveTo>
                  <a:pt x="4381128" y="0"/>
                </a:moveTo>
                <a:lnTo>
                  <a:pt x="1241557" y="28538"/>
                </a:lnTo>
                <a:lnTo>
                  <a:pt x="0" y="556488"/>
                </a:lnTo>
                <a:lnTo>
                  <a:pt x="71353" y="4223600"/>
                </a:lnTo>
                <a:lnTo>
                  <a:pt x="6607369" y="4223600"/>
                </a:lnTo>
                <a:lnTo>
                  <a:pt x="6464661" y="770521"/>
                </a:lnTo>
                <a:lnTo>
                  <a:pt x="4381128" y="613563"/>
                </a:lnTo>
                <a:lnTo>
                  <a:pt x="4366857" y="57075"/>
                </a:lnTo>
              </a:path>
            </a:pathLst>
          </a:custGeom>
          <a:solidFill>
            <a:srgbClr val="FFFFFF"/>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313510"/>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0614" y="207083"/>
            <a:ext cx="8250977" cy="523220"/>
          </a:xfrm>
          <a:prstGeom prst="rect">
            <a:avLst/>
          </a:prstGeom>
          <a:noFill/>
        </p:spPr>
        <p:txBody>
          <a:bodyPr wrap="none" rtlCol="0">
            <a:spAutoFit/>
          </a:bodyPr>
          <a:lstStyle/>
          <a:p>
            <a:r>
              <a:rPr lang="en-US" sz="2800" b="1" dirty="0" smtClean="0"/>
              <a:t>Evaluating the quality of your </a:t>
            </a:r>
            <a:r>
              <a:rPr lang="en-US" sz="2800" b="1" dirty="0" err="1" smtClean="0"/>
              <a:t>transcriptome</a:t>
            </a:r>
            <a:r>
              <a:rPr lang="en-US" sz="2800" b="1" dirty="0" smtClean="0"/>
              <a:t> assembly</a:t>
            </a:r>
            <a:endParaRPr lang="en-US" sz="2800" b="1" dirty="0"/>
          </a:p>
        </p:txBody>
      </p:sp>
      <p:sp>
        <p:nvSpPr>
          <p:cNvPr id="6" name="TextBox 5"/>
          <p:cNvSpPr txBox="1"/>
          <p:nvPr/>
        </p:nvSpPr>
        <p:spPr>
          <a:xfrm>
            <a:off x="1880687" y="763834"/>
            <a:ext cx="5764832" cy="461665"/>
          </a:xfrm>
          <a:prstGeom prst="rect">
            <a:avLst/>
          </a:prstGeom>
          <a:noFill/>
        </p:spPr>
        <p:txBody>
          <a:bodyPr wrap="none" rtlCol="0">
            <a:spAutoFit/>
          </a:bodyPr>
          <a:lstStyle/>
          <a:p>
            <a:r>
              <a:rPr lang="en-US" sz="2400" b="1" i="1" dirty="0" smtClean="0"/>
              <a:t>Full-length Transcript Detection via BLASTX</a:t>
            </a:r>
          </a:p>
        </p:txBody>
      </p:sp>
      <p:sp>
        <p:nvSpPr>
          <p:cNvPr id="7" name="Rectangle 6"/>
          <p:cNvSpPr/>
          <p:nvPr/>
        </p:nvSpPr>
        <p:spPr>
          <a:xfrm>
            <a:off x="3420206" y="1587332"/>
            <a:ext cx="2828525" cy="1154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319189" y="1445955"/>
            <a:ext cx="382023" cy="369332"/>
          </a:xfrm>
          <a:prstGeom prst="rect">
            <a:avLst/>
          </a:prstGeom>
          <a:noFill/>
        </p:spPr>
        <p:txBody>
          <a:bodyPr wrap="none" rtlCol="0">
            <a:spAutoFit/>
          </a:bodyPr>
          <a:lstStyle/>
          <a:p>
            <a:r>
              <a:rPr lang="en-US" dirty="0" smtClean="0"/>
              <a:t>M</a:t>
            </a:r>
            <a:endParaRPr lang="en-US" dirty="0"/>
          </a:p>
        </p:txBody>
      </p:sp>
      <p:sp>
        <p:nvSpPr>
          <p:cNvPr id="9" name="TextBox 8"/>
          <p:cNvSpPr txBox="1"/>
          <p:nvPr/>
        </p:nvSpPr>
        <p:spPr>
          <a:xfrm>
            <a:off x="6012329" y="1489246"/>
            <a:ext cx="299631" cy="369332"/>
          </a:xfrm>
          <a:prstGeom prst="rect">
            <a:avLst/>
          </a:prstGeom>
          <a:noFill/>
        </p:spPr>
        <p:txBody>
          <a:bodyPr wrap="none" rtlCol="0">
            <a:spAutoFit/>
          </a:bodyPr>
          <a:lstStyle/>
          <a:p>
            <a:r>
              <a:rPr lang="en-US" dirty="0" smtClean="0"/>
              <a:t>*</a:t>
            </a:r>
            <a:endParaRPr lang="en-US" dirty="0"/>
          </a:p>
        </p:txBody>
      </p:sp>
      <p:sp>
        <p:nvSpPr>
          <p:cNvPr id="10" name="TextBox 9"/>
          <p:cNvSpPr txBox="1"/>
          <p:nvPr/>
        </p:nvSpPr>
        <p:spPr>
          <a:xfrm>
            <a:off x="6311960" y="1417095"/>
            <a:ext cx="2625839" cy="338554"/>
          </a:xfrm>
          <a:prstGeom prst="rect">
            <a:avLst/>
          </a:prstGeom>
          <a:noFill/>
        </p:spPr>
        <p:txBody>
          <a:bodyPr wrap="none" rtlCol="0">
            <a:spAutoFit/>
          </a:bodyPr>
          <a:lstStyle/>
          <a:p>
            <a:r>
              <a:rPr lang="en-US" sz="1600" b="1" dirty="0" smtClean="0"/>
              <a:t>Known protein (SWISSPROT)</a:t>
            </a:r>
            <a:endParaRPr lang="en-US" sz="1600" b="1" dirty="0"/>
          </a:p>
        </p:txBody>
      </p:sp>
      <p:sp>
        <p:nvSpPr>
          <p:cNvPr id="12" name="Freeform 11"/>
          <p:cNvSpPr/>
          <p:nvPr/>
        </p:nvSpPr>
        <p:spPr>
          <a:xfrm>
            <a:off x="2799662" y="1845656"/>
            <a:ext cx="3174875" cy="174621"/>
          </a:xfrm>
          <a:custGeom>
            <a:avLst/>
            <a:gdLst>
              <a:gd name="connsiteX0" fmla="*/ 0 w 3174875"/>
              <a:gd name="connsiteY0" fmla="*/ 73573 h 174621"/>
              <a:gd name="connsiteX1" fmla="*/ 432938 w 3174875"/>
              <a:gd name="connsiteY1" fmla="*/ 1421 h 174621"/>
              <a:gd name="connsiteX2" fmla="*/ 1024619 w 3174875"/>
              <a:gd name="connsiteY2" fmla="*/ 131294 h 174621"/>
              <a:gd name="connsiteX3" fmla="*/ 1558575 w 3174875"/>
              <a:gd name="connsiteY3" fmla="*/ 30282 h 174621"/>
              <a:gd name="connsiteX4" fmla="*/ 2222413 w 3174875"/>
              <a:gd name="connsiteY4" fmla="*/ 174585 h 174621"/>
              <a:gd name="connsiteX5" fmla="*/ 2713075 w 3174875"/>
              <a:gd name="connsiteY5" fmla="*/ 44712 h 174621"/>
              <a:gd name="connsiteX6" fmla="*/ 3174875 w 3174875"/>
              <a:gd name="connsiteY6" fmla="*/ 88003 h 17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4875" h="174621">
                <a:moveTo>
                  <a:pt x="0" y="73573"/>
                </a:moveTo>
                <a:cubicBezTo>
                  <a:pt x="131084" y="32687"/>
                  <a:pt x="262168" y="-8199"/>
                  <a:pt x="432938" y="1421"/>
                </a:cubicBezTo>
                <a:cubicBezTo>
                  <a:pt x="603708" y="11041"/>
                  <a:pt x="837013" y="126484"/>
                  <a:pt x="1024619" y="131294"/>
                </a:cubicBezTo>
                <a:cubicBezTo>
                  <a:pt x="1212225" y="136104"/>
                  <a:pt x="1358943" y="23067"/>
                  <a:pt x="1558575" y="30282"/>
                </a:cubicBezTo>
                <a:cubicBezTo>
                  <a:pt x="1758207" y="37497"/>
                  <a:pt x="2029996" y="172180"/>
                  <a:pt x="2222413" y="174585"/>
                </a:cubicBezTo>
                <a:cubicBezTo>
                  <a:pt x="2414830" y="176990"/>
                  <a:pt x="2554331" y="59142"/>
                  <a:pt x="2713075" y="44712"/>
                </a:cubicBezTo>
                <a:lnTo>
                  <a:pt x="3174875" y="88003"/>
                </a:lnTo>
              </a:path>
            </a:pathLst>
          </a:cu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Connector 13"/>
          <p:cNvCxnSpPr>
            <a:stCxn id="8" idx="2"/>
            <a:endCxn id="8" idx="2"/>
          </p:cNvCxnSpPr>
          <p:nvPr/>
        </p:nvCxnSpPr>
        <p:spPr>
          <a:xfrm>
            <a:off x="3510201" y="1815287"/>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567926" y="1743135"/>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752593" y="173742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933855" y="174552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115117" y="171033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296379" y="17040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477641" y="17121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687765" y="170577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869027" y="17283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050289" y="17364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231551" y="173007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427244" y="172374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600416" y="170931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781678" y="171741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948509" y="171108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981323" y="1731848"/>
            <a:ext cx="1791025" cy="369332"/>
          </a:xfrm>
          <a:prstGeom prst="rect">
            <a:avLst/>
          </a:prstGeom>
          <a:noFill/>
        </p:spPr>
        <p:txBody>
          <a:bodyPr wrap="none" rtlCol="0">
            <a:spAutoFit/>
          </a:bodyPr>
          <a:lstStyle/>
          <a:p>
            <a:r>
              <a:rPr lang="en-US" b="1" dirty="0" smtClean="0"/>
              <a:t>Trinity transcript</a:t>
            </a:r>
            <a:endParaRPr lang="en-US" b="1" dirty="0"/>
          </a:p>
        </p:txBody>
      </p:sp>
      <p:grpSp>
        <p:nvGrpSpPr>
          <p:cNvPr id="36" name="Group 35"/>
          <p:cNvGrpSpPr/>
          <p:nvPr/>
        </p:nvGrpSpPr>
        <p:grpSpPr>
          <a:xfrm>
            <a:off x="86587" y="2525299"/>
            <a:ext cx="8851212" cy="4261684"/>
            <a:chOff x="86587" y="2525299"/>
            <a:chExt cx="8851212" cy="4261684"/>
          </a:xfrm>
        </p:grpSpPr>
        <p:grpSp>
          <p:nvGrpSpPr>
            <p:cNvPr id="34" name="Group 33"/>
            <p:cNvGrpSpPr/>
            <p:nvPr/>
          </p:nvGrpSpPr>
          <p:grpSpPr>
            <a:xfrm>
              <a:off x="2111587" y="2525299"/>
              <a:ext cx="6826212" cy="4214251"/>
              <a:chOff x="2111587" y="2525299"/>
              <a:chExt cx="6826212" cy="4214251"/>
            </a:xfrm>
          </p:grpSpPr>
          <p:pic>
            <p:nvPicPr>
              <p:cNvPr id="4" name="Picture 3"/>
              <p:cNvPicPr>
                <a:picLocks noChangeAspect="1"/>
              </p:cNvPicPr>
              <p:nvPr/>
            </p:nvPicPr>
            <p:blipFill>
              <a:blip r:embed="rId2"/>
              <a:stretch>
                <a:fillRect/>
              </a:stretch>
            </p:blipFill>
            <p:spPr>
              <a:xfrm>
                <a:off x="2111587" y="2525299"/>
                <a:ext cx="5161763" cy="4029585"/>
              </a:xfrm>
              <a:prstGeom prst="rect">
                <a:avLst/>
              </a:prstGeom>
            </p:spPr>
          </p:pic>
          <p:sp>
            <p:nvSpPr>
              <p:cNvPr id="33" name="TextBox 32"/>
              <p:cNvSpPr txBox="1"/>
              <p:nvPr/>
            </p:nvSpPr>
            <p:spPr>
              <a:xfrm>
                <a:off x="6083457" y="6370218"/>
                <a:ext cx="2854342" cy="369332"/>
              </a:xfrm>
              <a:prstGeom prst="rect">
                <a:avLst/>
              </a:prstGeom>
              <a:noFill/>
            </p:spPr>
            <p:txBody>
              <a:bodyPr wrap="none" rtlCol="0">
                <a:spAutoFit/>
              </a:bodyPr>
              <a:lstStyle/>
              <a:p>
                <a:r>
                  <a:rPr lang="en-US" dirty="0" smtClean="0"/>
                  <a:t>Haas et al. Nat. </a:t>
                </a:r>
                <a:r>
                  <a:rPr lang="en-US" dirty="0" err="1" smtClean="0"/>
                  <a:t>Protoc</a:t>
                </a:r>
                <a:r>
                  <a:rPr lang="en-US" dirty="0" smtClean="0"/>
                  <a:t>. 2013</a:t>
                </a:r>
                <a:endParaRPr lang="en-US" dirty="0"/>
              </a:p>
            </p:txBody>
          </p:sp>
        </p:grpSp>
        <p:sp>
          <p:nvSpPr>
            <p:cNvPr id="35" name="TextBox 34"/>
            <p:cNvSpPr txBox="1"/>
            <p:nvPr/>
          </p:nvSpPr>
          <p:spPr>
            <a:xfrm>
              <a:off x="86587" y="6479206"/>
              <a:ext cx="1892190" cy="307777"/>
            </a:xfrm>
            <a:prstGeom prst="rect">
              <a:avLst/>
            </a:prstGeom>
            <a:noFill/>
          </p:spPr>
          <p:txBody>
            <a:bodyPr wrap="none" rtlCol="0">
              <a:spAutoFit/>
            </a:bodyPr>
            <a:lstStyle/>
            <a:p>
              <a:r>
                <a:rPr lang="en-US" sz="1400" dirty="0" smtClean="0"/>
                <a:t>* Mouse </a:t>
              </a:r>
              <a:r>
                <a:rPr lang="en-US" sz="1400" dirty="0" err="1" smtClean="0"/>
                <a:t>transcriptome</a:t>
              </a:r>
              <a:endParaRPr lang="en-US" sz="1400" dirty="0"/>
            </a:p>
          </p:txBody>
        </p:sp>
      </p:grpSp>
      <p:sp>
        <p:nvSpPr>
          <p:cNvPr id="37" name="TextBox 36"/>
          <p:cNvSpPr txBox="1"/>
          <p:nvPr/>
        </p:nvSpPr>
        <p:spPr>
          <a:xfrm>
            <a:off x="7239718" y="3403343"/>
            <a:ext cx="1581873" cy="1323439"/>
          </a:xfrm>
          <a:prstGeom prst="rect">
            <a:avLst/>
          </a:prstGeom>
          <a:noFill/>
        </p:spPr>
        <p:txBody>
          <a:bodyPr wrap="square" rtlCol="0">
            <a:spAutoFit/>
          </a:bodyPr>
          <a:lstStyle/>
          <a:p>
            <a:pPr algn="ctr"/>
            <a:r>
              <a:rPr lang="en-US" sz="2000" b="1" dirty="0" smtClean="0">
                <a:solidFill>
                  <a:srgbClr val="FF0000"/>
                </a:solidFill>
              </a:rPr>
              <a:t>Have you sequenced deeply enough?</a:t>
            </a:r>
            <a:endParaRPr lang="en-US" sz="2000" b="1" dirty="0">
              <a:solidFill>
                <a:srgbClr val="FF0000"/>
              </a:solidFill>
            </a:endParaRPr>
          </a:p>
        </p:txBody>
      </p:sp>
    </p:spTree>
    <p:extLst>
      <p:ext uri="{BB962C8B-B14F-4D97-AF65-F5344CB8AC3E}">
        <p14:creationId xmlns:p14="http://schemas.microsoft.com/office/powerpoint/2010/main" val="35117554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17 at 11.25.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33419"/>
          </a:xfrm>
          <a:prstGeom prst="rect">
            <a:avLst/>
          </a:prstGeom>
        </p:spPr>
      </p:pic>
    </p:spTree>
    <p:extLst>
      <p:ext uri="{BB962C8B-B14F-4D97-AF65-F5344CB8AC3E}">
        <p14:creationId xmlns:p14="http://schemas.microsoft.com/office/powerpoint/2010/main" val="374786645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17 at 11.25.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33419"/>
          </a:xfrm>
          <a:prstGeom prst="rect">
            <a:avLst/>
          </a:prstGeom>
        </p:spPr>
      </p:pic>
      <p:sp>
        <p:nvSpPr>
          <p:cNvPr id="2" name="TextBox 1"/>
          <p:cNvSpPr txBox="1"/>
          <p:nvPr/>
        </p:nvSpPr>
        <p:spPr>
          <a:xfrm>
            <a:off x="333151" y="3230053"/>
            <a:ext cx="8560007" cy="3416320"/>
          </a:xfrm>
          <a:prstGeom prst="rect">
            <a:avLst/>
          </a:prstGeom>
          <a:solidFill>
            <a:schemeClr val="bg1"/>
          </a:solidFill>
          <a:ln w="57150" cmpd="sng">
            <a:solidFill>
              <a:schemeClr val="tx1"/>
            </a:solidFill>
          </a:ln>
        </p:spPr>
        <p:txBody>
          <a:bodyPr wrap="square" rtlCol="0">
            <a:spAutoFit/>
          </a:bodyPr>
          <a:lstStyle/>
          <a:p>
            <a:pPr lvl="1"/>
            <a:r>
              <a:rPr lang="en-US" b="1" dirty="0"/>
              <a:t>#Summarized BUSCO benchmarking for file: </a:t>
            </a:r>
            <a:r>
              <a:rPr lang="en-US" b="1" dirty="0" err="1"/>
              <a:t>Trinity.fasta</a:t>
            </a:r>
            <a:endParaRPr lang="en-US" b="1" dirty="0"/>
          </a:p>
          <a:p>
            <a:pPr lvl="1"/>
            <a:r>
              <a:rPr lang="en-US" b="1" dirty="0"/>
              <a:t>#BUSCO was run in mode: trans</a:t>
            </a:r>
          </a:p>
          <a:p>
            <a:pPr lvl="1"/>
            <a:endParaRPr lang="en-US" b="1" dirty="0"/>
          </a:p>
          <a:p>
            <a:pPr lvl="1"/>
            <a:r>
              <a:rPr lang="en-US" b="1" dirty="0"/>
              <a:t>Summarized benchmarks in BUSCO notation:</a:t>
            </a:r>
          </a:p>
          <a:p>
            <a:pPr lvl="1"/>
            <a:r>
              <a:rPr lang="en-US" b="1" dirty="0"/>
              <a:t>        C:88%[D:53%],F:4.5%,M:7.3%,n:3023</a:t>
            </a:r>
          </a:p>
          <a:p>
            <a:pPr lvl="1"/>
            <a:endParaRPr lang="en-US" b="1" dirty="0"/>
          </a:p>
          <a:p>
            <a:pPr lvl="1"/>
            <a:r>
              <a:rPr lang="en-US" b="1" dirty="0"/>
              <a:t>Representing:</a:t>
            </a:r>
          </a:p>
          <a:p>
            <a:pPr lvl="1"/>
            <a:r>
              <a:rPr lang="en-US" b="1" dirty="0"/>
              <a:t>        1045    Complete Single-copy BUSCOs</a:t>
            </a:r>
          </a:p>
          <a:p>
            <a:pPr lvl="1"/>
            <a:r>
              <a:rPr lang="en-US" b="1" dirty="0"/>
              <a:t>        1617    Complete Duplicated BUSCOs</a:t>
            </a:r>
          </a:p>
          <a:p>
            <a:pPr lvl="1"/>
            <a:r>
              <a:rPr lang="en-US" b="1" dirty="0"/>
              <a:t>        139     Fragmented BUSCOs</a:t>
            </a:r>
          </a:p>
          <a:p>
            <a:pPr lvl="1"/>
            <a:r>
              <a:rPr lang="en-US" b="1" dirty="0"/>
              <a:t>        222     Missing BUSCOs</a:t>
            </a:r>
          </a:p>
          <a:p>
            <a:pPr lvl="1"/>
            <a:r>
              <a:rPr lang="en-US" b="1" dirty="0"/>
              <a:t>        3023    Total BUSCO groups searched</a:t>
            </a:r>
          </a:p>
        </p:txBody>
      </p:sp>
    </p:spTree>
    <p:extLst>
      <p:ext uri="{BB962C8B-B14F-4D97-AF65-F5344CB8AC3E}">
        <p14:creationId xmlns:p14="http://schemas.microsoft.com/office/powerpoint/2010/main" val="2157720186"/>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6851" y="1025985"/>
            <a:ext cx="8123998" cy="646331"/>
          </a:xfrm>
          <a:prstGeom prst="rect">
            <a:avLst/>
          </a:prstGeom>
          <a:noFill/>
        </p:spPr>
        <p:txBody>
          <a:bodyPr wrap="square" rtlCol="0">
            <a:spAutoFit/>
          </a:bodyPr>
          <a:lstStyle/>
          <a:p>
            <a:r>
              <a:rPr lang="en-US" dirty="0"/>
              <a:t> </a:t>
            </a:r>
            <a:r>
              <a:rPr lang="en-US" dirty="0" smtClean="0"/>
              <a:t>“RSEM-EVAL [sic] uses </a:t>
            </a:r>
            <a:r>
              <a:rPr lang="en-US" dirty="0"/>
              <a:t>a novel </a:t>
            </a:r>
            <a:r>
              <a:rPr lang="en-US" dirty="0" smtClean="0"/>
              <a:t>probabilistic model</a:t>
            </a:r>
            <a:r>
              <a:rPr lang="en-US" dirty="0"/>
              <a:t>-based method to compute the </a:t>
            </a:r>
            <a:r>
              <a:rPr lang="en-US" dirty="0" smtClean="0"/>
              <a:t>joint probability </a:t>
            </a:r>
            <a:r>
              <a:rPr lang="en-US" dirty="0"/>
              <a:t>of both an assembly and the RNA-</a:t>
            </a:r>
            <a:r>
              <a:rPr lang="en-US" dirty="0" err="1"/>
              <a:t>Seq</a:t>
            </a:r>
            <a:r>
              <a:rPr lang="en-US" dirty="0"/>
              <a:t> data </a:t>
            </a:r>
            <a:r>
              <a:rPr lang="en-US" dirty="0" smtClean="0"/>
              <a:t>as an </a:t>
            </a:r>
            <a:r>
              <a:rPr lang="en-US" dirty="0"/>
              <a:t>evaluation score</a:t>
            </a:r>
            <a:r>
              <a:rPr lang="en-US" dirty="0" smtClean="0"/>
              <a:t>.”</a:t>
            </a:r>
            <a:endParaRPr lang="en-US" dirty="0"/>
          </a:p>
        </p:txBody>
      </p:sp>
      <p:sp>
        <p:nvSpPr>
          <p:cNvPr id="6" name="TextBox 5"/>
          <p:cNvSpPr txBox="1"/>
          <p:nvPr/>
        </p:nvSpPr>
        <p:spPr>
          <a:xfrm>
            <a:off x="288625" y="6031866"/>
            <a:ext cx="8840944" cy="338554"/>
          </a:xfrm>
          <a:prstGeom prst="rect">
            <a:avLst/>
          </a:prstGeom>
          <a:noFill/>
        </p:spPr>
        <p:txBody>
          <a:bodyPr wrap="square" rtlCol="0">
            <a:spAutoFit/>
          </a:bodyPr>
          <a:lstStyle/>
          <a:p>
            <a:r>
              <a:rPr lang="en-US" sz="1600" dirty="0" smtClean="0"/>
              <a:t>Li et al. </a:t>
            </a:r>
            <a:r>
              <a:rPr lang="en-US" sz="1600" b="1" dirty="0" smtClean="0"/>
              <a:t>Evaluation </a:t>
            </a:r>
            <a:r>
              <a:rPr lang="en-US" sz="1600" b="1" dirty="0"/>
              <a:t>of de novo </a:t>
            </a:r>
            <a:r>
              <a:rPr lang="en-US" sz="1600" b="1" dirty="0" err="1" smtClean="0"/>
              <a:t>transcriptome</a:t>
            </a:r>
            <a:r>
              <a:rPr lang="en-US" sz="1600" b="1" dirty="0"/>
              <a:t> </a:t>
            </a:r>
            <a:r>
              <a:rPr lang="en-US" sz="1600" b="1" dirty="0" smtClean="0"/>
              <a:t>assemblies </a:t>
            </a:r>
            <a:r>
              <a:rPr lang="en-US" sz="1600" b="1" dirty="0"/>
              <a:t>from RNA-</a:t>
            </a:r>
            <a:r>
              <a:rPr lang="en-US" sz="1600" b="1" dirty="0" err="1"/>
              <a:t>Seq</a:t>
            </a:r>
            <a:r>
              <a:rPr lang="en-US" sz="1600" b="1" dirty="0"/>
              <a:t> </a:t>
            </a:r>
            <a:r>
              <a:rPr lang="en-US" sz="1600" b="1" dirty="0" smtClean="0"/>
              <a:t>data</a:t>
            </a:r>
            <a:r>
              <a:rPr lang="en-US" sz="1600" dirty="0" smtClean="0"/>
              <a:t>, Genome Biology 2014</a:t>
            </a:r>
            <a:endParaRPr lang="en-US" sz="1600" dirty="0"/>
          </a:p>
        </p:txBody>
      </p:sp>
      <p:sp>
        <p:nvSpPr>
          <p:cNvPr id="7" name="TextBox 6"/>
          <p:cNvSpPr txBox="1"/>
          <p:nvPr/>
        </p:nvSpPr>
        <p:spPr>
          <a:xfrm>
            <a:off x="1508123" y="303433"/>
            <a:ext cx="6442589" cy="584776"/>
          </a:xfrm>
          <a:prstGeom prst="rect">
            <a:avLst/>
          </a:prstGeom>
          <a:noFill/>
        </p:spPr>
        <p:txBody>
          <a:bodyPr wrap="none" rtlCol="0">
            <a:spAutoFit/>
          </a:bodyPr>
          <a:lstStyle/>
          <a:p>
            <a:r>
              <a:rPr lang="en-US" sz="3200" b="1" dirty="0" smtClean="0"/>
              <a:t>Detonate: Which assembly is better?</a:t>
            </a:r>
            <a:endParaRPr lang="en-US" sz="3200" b="1" dirty="0"/>
          </a:p>
        </p:txBody>
      </p:sp>
      <p:pic>
        <p:nvPicPr>
          <p:cNvPr id="2" name="Picture 1" descr="Screen Shot 2017-01-17 at 11.37.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900" y="1811061"/>
            <a:ext cx="5651500" cy="838200"/>
          </a:xfrm>
          <a:prstGeom prst="rect">
            <a:avLst/>
          </a:prstGeom>
        </p:spPr>
      </p:pic>
      <p:sp>
        <p:nvSpPr>
          <p:cNvPr id="3" name="TextBox 2"/>
          <p:cNvSpPr txBox="1"/>
          <p:nvPr/>
        </p:nvSpPr>
        <p:spPr>
          <a:xfrm>
            <a:off x="815239" y="2664941"/>
            <a:ext cx="7155737" cy="646331"/>
          </a:xfrm>
          <a:prstGeom prst="rect">
            <a:avLst/>
          </a:prstGeom>
          <a:noFill/>
        </p:spPr>
        <p:txBody>
          <a:bodyPr wrap="none" rtlCol="0">
            <a:spAutoFit/>
          </a:bodyPr>
          <a:lstStyle/>
          <a:p>
            <a:r>
              <a:rPr lang="en-US" dirty="0" smtClean="0"/>
              <a:t>“</a:t>
            </a:r>
            <a:r>
              <a:rPr lang="en-US" dirty="0"/>
              <a:t>the RSEM-</a:t>
            </a:r>
            <a:r>
              <a:rPr lang="en-US" dirty="0" smtClean="0"/>
              <a:t>EVAL score </a:t>
            </a:r>
            <a:r>
              <a:rPr lang="en-US" dirty="0"/>
              <a:t>of an assembly is defined as the log joint probability</a:t>
            </a:r>
          </a:p>
          <a:p>
            <a:r>
              <a:rPr lang="en-US" dirty="0"/>
              <a:t>of the assembly A  and the reads D  used to construct </a:t>
            </a:r>
            <a:r>
              <a:rPr lang="en-US" dirty="0" smtClean="0"/>
              <a:t>it”</a:t>
            </a:r>
            <a:endParaRPr lang="en-US" dirty="0"/>
          </a:p>
        </p:txBody>
      </p:sp>
      <p:pic>
        <p:nvPicPr>
          <p:cNvPr id="10" name="Picture 9" descr="Screen Shot 2017-01-17 at 11.38.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032" y="3373992"/>
            <a:ext cx="5463368" cy="2574983"/>
          </a:xfrm>
          <a:prstGeom prst="rect">
            <a:avLst/>
          </a:prstGeom>
        </p:spPr>
      </p:pic>
    </p:spTree>
    <p:extLst>
      <p:ext uri="{BB962C8B-B14F-4D97-AF65-F5344CB8AC3E}">
        <p14:creationId xmlns:p14="http://schemas.microsoft.com/office/powerpoint/2010/main" val="12939989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6851" y="1025985"/>
            <a:ext cx="8123998" cy="646331"/>
          </a:xfrm>
          <a:prstGeom prst="rect">
            <a:avLst/>
          </a:prstGeom>
          <a:noFill/>
        </p:spPr>
        <p:txBody>
          <a:bodyPr wrap="square" rtlCol="0">
            <a:spAutoFit/>
          </a:bodyPr>
          <a:lstStyle/>
          <a:p>
            <a:r>
              <a:rPr lang="en-US" dirty="0"/>
              <a:t> </a:t>
            </a:r>
            <a:r>
              <a:rPr lang="en-US" dirty="0" smtClean="0"/>
              <a:t>“RSEM-EVAL [sic] uses </a:t>
            </a:r>
            <a:r>
              <a:rPr lang="en-US" dirty="0"/>
              <a:t>a novel </a:t>
            </a:r>
            <a:r>
              <a:rPr lang="en-US" dirty="0" smtClean="0"/>
              <a:t>probabilistic model</a:t>
            </a:r>
            <a:r>
              <a:rPr lang="en-US" dirty="0"/>
              <a:t>-based method to compute the </a:t>
            </a:r>
            <a:r>
              <a:rPr lang="en-US" dirty="0" smtClean="0"/>
              <a:t>joint probability </a:t>
            </a:r>
            <a:r>
              <a:rPr lang="en-US" dirty="0"/>
              <a:t>of both an assembly and the RNA-</a:t>
            </a:r>
            <a:r>
              <a:rPr lang="en-US" dirty="0" err="1"/>
              <a:t>Seq</a:t>
            </a:r>
            <a:r>
              <a:rPr lang="en-US" dirty="0"/>
              <a:t> data </a:t>
            </a:r>
            <a:r>
              <a:rPr lang="en-US" dirty="0" smtClean="0"/>
              <a:t>as an </a:t>
            </a:r>
            <a:r>
              <a:rPr lang="en-US" dirty="0"/>
              <a:t>evaluation score</a:t>
            </a:r>
            <a:r>
              <a:rPr lang="en-US" dirty="0" smtClean="0"/>
              <a:t>.”</a:t>
            </a:r>
            <a:endParaRPr lang="en-US" dirty="0"/>
          </a:p>
        </p:txBody>
      </p:sp>
      <p:sp>
        <p:nvSpPr>
          <p:cNvPr id="6" name="TextBox 5"/>
          <p:cNvSpPr txBox="1"/>
          <p:nvPr/>
        </p:nvSpPr>
        <p:spPr>
          <a:xfrm>
            <a:off x="288625" y="6031866"/>
            <a:ext cx="8840944" cy="338554"/>
          </a:xfrm>
          <a:prstGeom prst="rect">
            <a:avLst/>
          </a:prstGeom>
          <a:noFill/>
        </p:spPr>
        <p:txBody>
          <a:bodyPr wrap="square" rtlCol="0">
            <a:spAutoFit/>
          </a:bodyPr>
          <a:lstStyle/>
          <a:p>
            <a:r>
              <a:rPr lang="en-US" sz="1600" dirty="0" smtClean="0"/>
              <a:t>Li et al. </a:t>
            </a:r>
            <a:r>
              <a:rPr lang="en-US" sz="1600" b="1" dirty="0" smtClean="0"/>
              <a:t>Evaluation </a:t>
            </a:r>
            <a:r>
              <a:rPr lang="en-US" sz="1600" b="1" dirty="0"/>
              <a:t>of de novo </a:t>
            </a:r>
            <a:r>
              <a:rPr lang="en-US" sz="1600" b="1" dirty="0" err="1" smtClean="0"/>
              <a:t>transcriptome</a:t>
            </a:r>
            <a:r>
              <a:rPr lang="en-US" sz="1600" b="1" dirty="0"/>
              <a:t> </a:t>
            </a:r>
            <a:r>
              <a:rPr lang="en-US" sz="1600" b="1" dirty="0" smtClean="0"/>
              <a:t>assemblies </a:t>
            </a:r>
            <a:r>
              <a:rPr lang="en-US" sz="1600" b="1" dirty="0"/>
              <a:t>from RNA-</a:t>
            </a:r>
            <a:r>
              <a:rPr lang="en-US" sz="1600" b="1" dirty="0" err="1"/>
              <a:t>Seq</a:t>
            </a:r>
            <a:r>
              <a:rPr lang="en-US" sz="1600" b="1" dirty="0"/>
              <a:t> </a:t>
            </a:r>
            <a:r>
              <a:rPr lang="en-US" sz="1600" b="1" dirty="0" smtClean="0"/>
              <a:t>data</a:t>
            </a:r>
            <a:r>
              <a:rPr lang="en-US" sz="1600" dirty="0" smtClean="0"/>
              <a:t>, Genome Biology 2014</a:t>
            </a:r>
            <a:endParaRPr lang="en-US" sz="1600" dirty="0"/>
          </a:p>
        </p:txBody>
      </p:sp>
      <p:sp>
        <p:nvSpPr>
          <p:cNvPr id="7" name="TextBox 6"/>
          <p:cNvSpPr txBox="1"/>
          <p:nvPr/>
        </p:nvSpPr>
        <p:spPr>
          <a:xfrm>
            <a:off x="1508123" y="303433"/>
            <a:ext cx="6442589" cy="584776"/>
          </a:xfrm>
          <a:prstGeom prst="rect">
            <a:avLst/>
          </a:prstGeom>
          <a:noFill/>
        </p:spPr>
        <p:txBody>
          <a:bodyPr wrap="none" rtlCol="0">
            <a:spAutoFit/>
          </a:bodyPr>
          <a:lstStyle/>
          <a:p>
            <a:r>
              <a:rPr lang="en-US" sz="3200" b="1" dirty="0" smtClean="0"/>
              <a:t>Detonate: Which assembly is better?</a:t>
            </a:r>
            <a:endParaRPr lang="en-US" sz="3200" b="1" dirty="0"/>
          </a:p>
        </p:txBody>
      </p:sp>
      <p:pic>
        <p:nvPicPr>
          <p:cNvPr id="2" name="Picture 1" descr="Screen Shot 2017-01-17 at 11.37.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900" y="1811061"/>
            <a:ext cx="5651500" cy="838200"/>
          </a:xfrm>
          <a:prstGeom prst="rect">
            <a:avLst/>
          </a:prstGeom>
        </p:spPr>
      </p:pic>
      <p:sp>
        <p:nvSpPr>
          <p:cNvPr id="3" name="TextBox 2"/>
          <p:cNvSpPr txBox="1"/>
          <p:nvPr/>
        </p:nvSpPr>
        <p:spPr>
          <a:xfrm>
            <a:off x="815239" y="2664941"/>
            <a:ext cx="7155737" cy="646331"/>
          </a:xfrm>
          <a:prstGeom prst="rect">
            <a:avLst/>
          </a:prstGeom>
          <a:noFill/>
        </p:spPr>
        <p:txBody>
          <a:bodyPr wrap="none" rtlCol="0">
            <a:spAutoFit/>
          </a:bodyPr>
          <a:lstStyle/>
          <a:p>
            <a:r>
              <a:rPr lang="en-US" dirty="0" smtClean="0"/>
              <a:t>“</a:t>
            </a:r>
            <a:r>
              <a:rPr lang="en-US" dirty="0"/>
              <a:t>the RSEM-</a:t>
            </a:r>
            <a:r>
              <a:rPr lang="en-US" dirty="0" smtClean="0"/>
              <a:t>EVAL score </a:t>
            </a:r>
            <a:r>
              <a:rPr lang="en-US" dirty="0"/>
              <a:t>of an assembly is defined as the log joint probability</a:t>
            </a:r>
          </a:p>
          <a:p>
            <a:r>
              <a:rPr lang="en-US" dirty="0"/>
              <a:t>of the assembly A  and the reads D  used to construct </a:t>
            </a:r>
            <a:r>
              <a:rPr lang="en-US" dirty="0" smtClean="0"/>
              <a:t>it”</a:t>
            </a:r>
            <a:endParaRPr lang="en-US" dirty="0"/>
          </a:p>
        </p:txBody>
      </p:sp>
      <p:pic>
        <p:nvPicPr>
          <p:cNvPr id="10" name="Picture 9" descr="Screen Shot 2017-01-17 at 11.38.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032" y="3373992"/>
            <a:ext cx="5463368" cy="2574983"/>
          </a:xfrm>
          <a:prstGeom prst="rect">
            <a:avLst/>
          </a:prstGeom>
        </p:spPr>
      </p:pic>
      <p:sp>
        <p:nvSpPr>
          <p:cNvPr id="8" name="Rectangle 7"/>
          <p:cNvSpPr/>
          <p:nvPr/>
        </p:nvSpPr>
        <p:spPr>
          <a:xfrm>
            <a:off x="1508123" y="3373992"/>
            <a:ext cx="6644263" cy="2574983"/>
          </a:xfrm>
          <a:prstGeom prst="rect">
            <a:avLst/>
          </a:prstGeom>
          <a:solidFill>
            <a:srgbClr val="FFFFFF">
              <a:alpha val="6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smtClean="0">
                <a:solidFill>
                  <a:schemeClr val="tx1"/>
                </a:solidFill>
              </a:rPr>
              <a:t>Bigger Score = Better Assembly</a:t>
            </a:r>
            <a:endParaRPr lang="en-US" sz="3600" b="1" dirty="0">
              <a:solidFill>
                <a:schemeClr val="tx1"/>
              </a:solidFill>
            </a:endParaRPr>
          </a:p>
        </p:txBody>
      </p:sp>
    </p:spTree>
    <p:extLst>
      <p:ext uri="{BB962C8B-B14F-4D97-AF65-F5344CB8AC3E}">
        <p14:creationId xmlns:p14="http://schemas.microsoft.com/office/powerpoint/2010/main" val="3204652428"/>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1-19 at 10.01.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26" y="1931815"/>
            <a:ext cx="7886700" cy="3594100"/>
          </a:xfrm>
          <a:prstGeom prst="rect">
            <a:avLst/>
          </a:prstGeom>
        </p:spPr>
      </p:pic>
      <p:sp>
        <p:nvSpPr>
          <p:cNvPr id="5" name="TextBox 4"/>
          <p:cNvSpPr txBox="1"/>
          <p:nvPr/>
        </p:nvSpPr>
        <p:spPr>
          <a:xfrm>
            <a:off x="686851" y="1025985"/>
            <a:ext cx="8123998" cy="646331"/>
          </a:xfrm>
          <a:prstGeom prst="rect">
            <a:avLst/>
          </a:prstGeom>
          <a:noFill/>
        </p:spPr>
        <p:txBody>
          <a:bodyPr wrap="square" rtlCol="0">
            <a:spAutoFit/>
          </a:bodyPr>
          <a:lstStyle/>
          <a:p>
            <a:r>
              <a:rPr lang="en-US" dirty="0"/>
              <a:t> </a:t>
            </a:r>
            <a:r>
              <a:rPr lang="en-US" dirty="0" smtClean="0"/>
              <a:t>“RSEM-EVAL [sic] uses </a:t>
            </a:r>
            <a:r>
              <a:rPr lang="en-US" dirty="0"/>
              <a:t>a novel </a:t>
            </a:r>
            <a:r>
              <a:rPr lang="en-US" dirty="0" smtClean="0"/>
              <a:t>probabilistic model</a:t>
            </a:r>
            <a:r>
              <a:rPr lang="en-US" dirty="0"/>
              <a:t>-based method to compute the </a:t>
            </a:r>
            <a:r>
              <a:rPr lang="en-US" dirty="0" smtClean="0"/>
              <a:t>joint probability </a:t>
            </a:r>
            <a:r>
              <a:rPr lang="en-US" dirty="0"/>
              <a:t>of both an assembly and the RNA-</a:t>
            </a:r>
            <a:r>
              <a:rPr lang="en-US" dirty="0" err="1"/>
              <a:t>Seq</a:t>
            </a:r>
            <a:r>
              <a:rPr lang="en-US" dirty="0"/>
              <a:t> data </a:t>
            </a:r>
            <a:r>
              <a:rPr lang="en-US" dirty="0" smtClean="0"/>
              <a:t>as an </a:t>
            </a:r>
            <a:r>
              <a:rPr lang="en-US" dirty="0"/>
              <a:t>evaluation score</a:t>
            </a:r>
            <a:r>
              <a:rPr lang="en-US" dirty="0" smtClean="0"/>
              <a:t>.”</a:t>
            </a:r>
            <a:endParaRPr lang="en-US" dirty="0"/>
          </a:p>
        </p:txBody>
      </p:sp>
      <p:sp>
        <p:nvSpPr>
          <p:cNvPr id="6" name="TextBox 5"/>
          <p:cNvSpPr txBox="1"/>
          <p:nvPr/>
        </p:nvSpPr>
        <p:spPr>
          <a:xfrm>
            <a:off x="288625" y="6031866"/>
            <a:ext cx="8840944" cy="338554"/>
          </a:xfrm>
          <a:prstGeom prst="rect">
            <a:avLst/>
          </a:prstGeom>
          <a:noFill/>
        </p:spPr>
        <p:txBody>
          <a:bodyPr wrap="square" rtlCol="0">
            <a:spAutoFit/>
          </a:bodyPr>
          <a:lstStyle/>
          <a:p>
            <a:r>
              <a:rPr lang="en-US" sz="1600" dirty="0" smtClean="0"/>
              <a:t>Li et al. </a:t>
            </a:r>
            <a:r>
              <a:rPr lang="en-US" sz="1600" b="1" dirty="0" smtClean="0"/>
              <a:t>Evaluation </a:t>
            </a:r>
            <a:r>
              <a:rPr lang="en-US" sz="1600" b="1" dirty="0"/>
              <a:t>of de novo </a:t>
            </a:r>
            <a:r>
              <a:rPr lang="en-US" sz="1600" b="1" dirty="0" err="1" smtClean="0"/>
              <a:t>transcriptome</a:t>
            </a:r>
            <a:r>
              <a:rPr lang="en-US" sz="1600" b="1" dirty="0"/>
              <a:t> </a:t>
            </a:r>
            <a:r>
              <a:rPr lang="en-US" sz="1600" b="1" dirty="0" smtClean="0"/>
              <a:t>assemblies </a:t>
            </a:r>
            <a:r>
              <a:rPr lang="en-US" sz="1600" b="1" dirty="0"/>
              <a:t>from RNA-</a:t>
            </a:r>
            <a:r>
              <a:rPr lang="en-US" sz="1600" b="1" dirty="0" err="1"/>
              <a:t>Seq</a:t>
            </a:r>
            <a:r>
              <a:rPr lang="en-US" sz="1600" b="1" dirty="0"/>
              <a:t> </a:t>
            </a:r>
            <a:r>
              <a:rPr lang="en-US" sz="1600" b="1" dirty="0" smtClean="0"/>
              <a:t>data</a:t>
            </a:r>
            <a:r>
              <a:rPr lang="en-US" sz="1600" dirty="0" smtClean="0"/>
              <a:t>, Genome Biology 2014</a:t>
            </a:r>
            <a:endParaRPr lang="en-US" sz="1600" dirty="0"/>
          </a:p>
        </p:txBody>
      </p:sp>
      <p:sp>
        <p:nvSpPr>
          <p:cNvPr id="7" name="TextBox 6"/>
          <p:cNvSpPr txBox="1"/>
          <p:nvPr/>
        </p:nvSpPr>
        <p:spPr>
          <a:xfrm>
            <a:off x="1508123" y="303433"/>
            <a:ext cx="6442589" cy="584776"/>
          </a:xfrm>
          <a:prstGeom prst="rect">
            <a:avLst/>
          </a:prstGeom>
          <a:noFill/>
        </p:spPr>
        <p:txBody>
          <a:bodyPr wrap="none" rtlCol="0">
            <a:spAutoFit/>
          </a:bodyPr>
          <a:lstStyle/>
          <a:p>
            <a:r>
              <a:rPr lang="en-US" sz="3200" b="1" dirty="0" smtClean="0"/>
              <a:t>Detonate: Which assembly is better?</a:t>
            </a:r>
            <a:endParaRPr lang="en-US" sz="3200" b="1" dirty="0"/>
          </a:p>
        </p:txBody>
      </p:sp>
      <p:sp>
        <p:nvSpPr>
          <p:cNvPr id="8" name="TextBox 7"/>
          <p:cNvSpPr txBox="1"/>
          <p:nvPr/>
        </p:nvSpPr>
        <p:spPr>
          <a:xfrm rot="16200000">
            <a:off x="-863989" y="3636438"/>
            <a:ext cx="2826415" cy="369332"/>
          </a:xfrm>
          <a:prstGeom prst="rect">
            <a:avLst/>
          </a:prstGeom>
          <a:noFill/>
        </p:spPr>
        <p:txBody>
          <a:bodyPr wrap="none" rtlCol="0">
            <a:spAutoFit/>
          </a:bodyPr>
          <a:lstStyle/>
          <a:p>
            <a:r>
              <a:rPr lang="en-US" b="1" dirty="0" smtClean="0"/>
              <a:t>Ref Genome –based metric</a:t>
            </a:r>
            <a:endParaRPr lang="en-US" b="1" dirty="0"/>
          </a:p>
        </p:txBody>
      </p:sp>
      <p:sp>
        <p:nvSpPr>
          <p:cNvPr id="9" name="TextBox 8"/>
          <p:cNvSpPr txBox="1"/>
          <p:nvPr/>
        </p:nvSpPr>
        <p:spPr>
          <a:xfrm>
            <a:off x="3405779" y="5613386"/>
            <a:ext cx="3292450" cy="369332"/>
          </a:xfrm>
          <a:prstGeom prst="rect">
            <a:avLst/>
          </a:prstGeom>
          <a:noFill/>
        </p:spPr>
        <p:txBody>
          <a:bodyPr wrap="none" rtlCol="0">
            <a:spAutoFit/>
          </a:bodyPr>
          <a:lstStyle/>
          <a:p>
            <a:r>
              <a:rPr lang="en-US" b="1" dirty="0" smtClean="0"/>
              <a:t>RSEM-EVAL Genome-free metric</a:t>
            </a:r>
            <a:endParaRPr lang="en-US" b="1" dirty="0"/>
          </a:p>
        </p:txBody>
      </p:sp>
      <p:sp>
        <p:nvSpPr>
          <p:cNvPr id="2" name="TextBox 1"/>
          <p:cNvSpPr txBox="1"/>
          <p:nvPr/>
        </p:nvSpPr>
        <p:spPr>
          <a:xfrm>
            <a:off x="8232596" y="1828169"/>
            <a:ext cx="1010738" cy="646331"/>
          </a:xfrm>
          <a:prstGeom prst="rect">
            <a:avLst/>
          </a:prstGeom>
          <a:noFill/>
        </p:spPr>
        <p:txBody>
          <a:bodyPr wrap="none" rtlCol="0">
            <a:spAutoFit/>
          </a:bodyPr>
          <a:lstStyle/>
          <a:p>
            <a:r>
              <a:rPr lang="en-US" b="1" i="1" dirty="0" smtClean="0">
                <a:solidFill>
                  <a:srgbClr val="750001"/>
                </a:solidFill>
              </a:rPr>
              <a:t>Yay </a:t>
            </a:r>
          </a:p>
          <a:p>
            <a:r>
              <a:rPr lang="en-US" b="1" i="1" dirty="0" smtClean="0">
                <a:solidFill>
                  <a:srgbClr val="750001"/>
                </a:solidFill>
              </a:rPr>
              <a:t>Trinity!!</a:t>
            </a:r>
            <a:endParaRPr lang="en-US" b="1" i="1" dirty="0">
              <a:solidFill>
                <a:srgbClr val="750001"/>
              </a:solidFill>
            </a:endParaRPr>
          </a:p>
        </p:txBody>
      </p:sp>
    </p:spTree>
    <p:extLst>
      <p:ext uri="{BB962C8B-B14F-4D97-AF65-F5344CB8AC3E}">
        <p14:creationId xmlns:p14="http://schemas.microsoft.com/office/powerpoint/2010/main" val="12675026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4368" y="365701"/>
            <a:ext cx="4203442" cy="6184134"/>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323273" y="-58540"/>
            <a:ext cx="8509000" cy="400110"/>
          </a:xfrm>
          <a:noFill/>
          <a:ln/>
        </p:spPr>
        <p:txBody>
          <a:bodyPr>
            <a:spAutoFit/>
          </a:bodyPr>
          <a:lstStyle/>
          <a:p>
            <a:pPr marL="0" indent="0" algn="ctr">
              <a:spcBef>
                <a:spcPct val="0"/>
              </a:spcBef>
              <a:buNone/>
            </a:pPr>
            <a:r>
              <a:rPr lang="en-US" sz="2000" b="1" dirty="0" smtClean="0">
                <a:solidFill>
                  <a:schemeClr val="tx2"/>
                </a:solidFill>
              </a:rPr>
              <a:t>Hands-on Workshop Activities</a:t>
            </a:r>
            <a:endParaRPr lang="en-US" sz="2000" b="1" dirty="0">
              <a:solidFill>
                <a:schemeClr val="tx2"/>
              </a:solidFill>
            </a:endParaRPr>
          </a:p>
        </p:txBody>
      </p:sp>
      <p:sp>
        <p:nvSpPr>
          <p:cNvPr id="4100" name="Text Box 4"/>
          <p:cNvSpPr txBox="1">
            <a:spLocks noChangeArrowheads="1"/>
          </p:cNvSpPr>
          <p:nvPr/>
        </p:nvSpPr>
        <p:spPr bwMode="auto">
          <a:xfrm>
            <a:off x="116805" y="6549835"/>
            <a:ext cx="4797291" cy="25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2058" tIns="41029" rIns="82058" bIns="41029">
            <a:spAutoFit/>
          </a:bodyPr>
          <a:lstStyle/>
          <a:p>
            <a:pPr eaLnBrk="1" hangingPunct="1"/>
            <a:r>
              <a:rPr lang="en-US" sz="1100" dirty="0" smtClean="0">
                <a:hlinkClick r:id="rId3"/>
              </a:rPr>
              <a:t>http</a:t>
            </a:r>
            <a:r>
              <a:rPr lang="en-US" sz="1100" dirty="0">
                <a:hlinkClick r:id="rId3"/>
              </a:rPr>
              <a:t>://journals.plos.org/ploscompbiol/article?id=10.1371/journal.pcbi.1004393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80102" y="642101"/>
            <a:ext cx="7654111" cy="5819231"/>
            <a:chOff x="380102" y="642101"/>
            <a:chExt cx="7654111" cy="5819231"/>
          </a:xfrm>
        </p:grpSpPr>
        <p:sp>
          <p:nvSpPr>
            <p:cNvPr id="2" name="TextBox 1"/>
            <p:cNvSpPr txBox="1"/>
            <p:nvPr/>
          </p:nvSpPr>
          <p:spPr>
            <a:xfrm>
              <a:off x="3096759" y="1499067"/>
              <a:ext cx="1470813" cy="369332"/>
            </a:xfrm>
            <a:prstGeom prst="rect">
              <a:avLst/>
            </a:prstGeom>
            <a:solidFill>
              <a:srgbClr val="EC4C57"/>
            </a:solidFill>
          </p:spPr>
          <p:txBody>
            <a:bodyPr wrap="none" rtlCol="0">
              <a:spAutoFit/>
            </a:bodyPr>
            <a:lstStyle/>
            <a:p>
              <a:r>
                <a:rPr lang="en-US" b="1" dirty="0" err="1" smtClean="0"/>
                <a:t>Trimmomatic</a:t>
              </a:r>
              <a:endParaRPr lang="en-US" b="1" dirty="0"/>
            </a:p>
          </p:txBody>
        </p:sp>
        <p:sp>
          <p:nvSpPr>
            <p:cNvPr id="7" name="TextBox 6"/>
            <p:cNvSpPr txBox="1"/>
            <p:nvPr/>
          </p:nvSpPr>
          <p:spPr>
            <a:xfrm>
              <a:off x="5014720" y="1495339"/>
              <a:ext cx="1546780" cy="369332"/>
            </a:xfrm>
            <a:prstGeom prst="rect">
              <a:avLst/>
            </a:prstGeom>
            <a:solidFill>
              <a:srgbClr val="EC4C57"/>
            </a:solidFill>
          </p:spPr>
          <p:txBody>
            <a:bodyPr wrap="none" rtlCol="0">
              <a:spAutoFit/>
            </a:bodyPr>
            <a:lstStyle/>
            <a:p>
              <a:r>
                <a:rPr lang="en-US" b="1" dirty="0" smtClean="0"/>
                <a:t>Normalization</a:t>
              </a:r>
              <a:endParaRPr lang="en-US" b="1" dirty="0"/>
            </a:p>
          </p:txBody>
        </p:sp>
        <p:sp>
          <p:nvSpPr>
            <p:cNvPr id="3" name="TextBox 2"/>
            <p:cNvSpPr txBox="1"/>
            <p:nvPr/>
          </p:nvSpPr>
          <p:spPr>
            <a:xfrm>
              <a:off x="3068216" y="2326664"/>
              <a:ext cx="3296550" cy="369332"/>
            </a:xfrm>
            <a:prstGeom prst="rect">
              <a:avLst/>
            </a:prstGeom>
            <a:solidFill>
              <a:srgbClr val="7483BA"/>
            </a:solidFill>
          </p:spPr>
          <p:txBody>
            <a:bodyPr wrap="square" rtlCol="0">
              <a:spAutoFit/>
            </a:bodyPr>
            <a:lstStyle/>
            <a:p>
              <a:r>
                <a:rPr lang="en-US" dirty="0" smtClean="0"/>
                <a:t>    Hisat2      Bowtie2         GMAP          </a:t>
              </a:r>
              <a:endParaRPr lang="en-US" dirty="0"/>
            </a:p>
          </p:txBody>
        </p:sp>
        <p:sp>
          <p:nvSpPr>
            <p:cNvPr id="4" name="TextBox 3"/>
            <p:cNvSpPr txBox="1"/>
            <p:nvPr/>
          </p:nvSpPr>
          <p:spPr>
            <a:xfrm>
              <a:off x="585107" y="642101"/>
              <a:ext cx="1736373" cy="369332"/>
            </a:xfrm>
            <a:prstGeom prst="rect">
              <a:avLst/>
            </a:prstGeom>
            <a:solidFill>
              <a:srgbClr val="6CBADD"/>
            </a:solidFill>
          </p:spPr>
          <p:txBody>
            <a:bodyPr wrap="none" rtlCol="0">
              <a:spAutoFit/>
            </a:bodyPr>
            <a:lstStyle/>
            <a:p>
              <a:r>
                <a:rPr lang="en-US" dirty="0" err="1" smtClean="0"/>
                <a:t>FastQC</a:t>
              </a:r>
              <a:r>
                <a:rPr lang="en-US" dirty="0" smtClean="0"/>
                <a:t>, </a:t>
              </a:r>
              <a:r>
                <a:rPr lang="en-US" dirty="0" err="1" smtClean="0"/>
                <a:t>MultiQC</a:t>
              </a:r>
              <a:endParaRPr lang="en-US" dirty="0"/>
            </a:p>
          </p:txBody>
        </p:sp>
        <p:sp>
          <p:nvSpPr>
            <p:cNvPr id="10" name="TextBox 9"/>
            <p:cNvSpPr txBox="1"/>
            <p:nvPr/>
          </p:nvSpPr>
          <p:spPr>
            <a:xfrm>
              <a:off x="380102" y="3020452"/>
              <a:ext cx="1871275" cy="646331"/>
            </a:xfrm>
            <a:prstGeom prst="rect">
              <a:avLst/>
            </a:prstGeom>
            <a:solidFill>
              <a:srgbClr val="6CBADD"/>
            </a:solidFill>
          </p:spPr>
          <p:txBody>
            <a:bodyPr wrap="none" rtlCol="0">
              <a:spAutoFit/>
            </a:bodyPr>
            <a:lstStyle/>
            <a:p>
              <a:pPr algn="ctr"/>
              <a:r>
                <a:rPr lang="en-US" dirty="0" smtClean="0"/>
                <a:t>Full-length </a:t>
              </a:r>
              <a:r>
                <a:rPr lang="en-US" dirty="0" err="1" smtClean="0"/>
                <a:t>BlastX</a:t>
              </a:r>
              <a:r>
                <a:rPr lang="en-US" dirty="0" smtClean="0"/>
                <a:t>,</a:t>
              </a:r>
              <a:br>
                <a:rPr lang="en-US" dirty="0" smtClean="0"/>
              </a:br>
              <a:r>
                <a:rPr lang="en-US" dirty="0" smtClean="0"/>
                <a:t>ExN50 </a:t>
              </a:r>
              <a:endParaRPr lang="en-US" dirty="0"/>
            </a:p>
          </p:txBody>
        </p:sp>
        <p:sp>
          <p:nvSpPr>
            <p:cNvPr id="5" name="TextBox 4"/>
            <p:cNvSpPr txBox="1"/>
            <p:nvPr/>
          </p:nvSpPr>
          <p:spPr>
            <a:xfrm>
              <a:off x="3068216" y="4223600"/>
              <a:ext cx="3296550" cy="369332"/>
            </a:xfrm>
            <a:prstGeom prst="rect">
              <a:avLst/>
            </a:prstGeom>
            <a:solidFill>
              <a:srgbClr val="696869"/>
            </a:solidFill>
          </p:spPr>
          <p:txBody>
            <a:bodyPr wrap="square" rtlCol="0">
              <a:spAutoFit/>
            </a:bodyPr>
            <a:lstStyle/>
            <a:p>
              <a:r>
                <a:rPr lang="en-US" dirty="0" smtClean="0"/>
                <a:t>                        salmon</a:t>
              </a:r>
              <a:endParaRPr lang="en-US" dirty="0"/>
            </a:p>
          </p:txBody>
        </p:sp>
        <p:sp>
          <p:nvSpPr>
            <p:cNvPr id="6" name="TextBox 5"/>
            <p:cNvSpPr txBox="1"/>
            <p:nvPr/>
          </p:nvSpPr>
          <p:spPr>
            <a:xfrm>
              <a:off x="2925512" y="6092000"/>
              <a:ext cx="3539152" cy="369332"/>
            </a:xfrm>
            <a:prstGeom prst="rect">
              <a:avLst/>
            </a:prstGeom>
            <a:solidFill>
              <a:srgbClr val="EA339F"/>
            </a:solidFill>
          </p:spPr>
          <p:txBody>
            <a:bodyPr wrap="square" rtlCol="0">
              <a:spAutoFit/>
            </a:bodyPr>
            <a:lstStyle/>
            <a:p>
              <a:r>
                <a:rPr lang="en-US" dirty="0" smtClean="0"/>
                <a:t>                        IGV,        R</a:t>
              </a:r>
              <a:endParaRPr lang="en-US" dirty="0"/>
            </a:p>
          </p:txBody>
        </p:sp>
        <p:sp>
          <p:nvSpPr>
            <p:cNvPr id="9" name="TextBox 8"/>
            <p:cNvSpPr txBox="1"/>
            <p:nvPr/>
          </p:nvSpPr>
          <p:spPr>
            <a:xfrm>
              <a:off x="2925512" y="3297451"/>
              <a:ext cx="3539152" cy="369332"/>
            </a:xfrm>
            <a:prstGeom prst="rect">
              <a:avLst/>
            </a:prstGeom>
            <a:solidFill>
              <a:srgbClr val="EE6A3A"/>
            </a:solidFill>
          </p:spPr>
          <p:txBody>
            <a:bodyPr wrap="square" rtlCol="0">
              <a:spAutoFit/>
            </a:bodyPr>
            <a:lstStyle/>
            <a:p>
              <a:r>
                <a:rPr lang="en-US" dirty="0" smtClean="0"/>
                <a:t>                </a:t>
              </a:r>
              <a:r>
                <a:rPr lang="en-US" dirty="0" err="1" smtClean="0"/>
                <a:t>Stringtie</a:t>
              </a:r>
              <a:r>
                <a:rPr lang="en-US" dirty="0" smtClean="0"/>
                <a:t>                 Trinity</a:t>
              </a:r>
              <a:endParaRPr lang="en-US" dirty="0"/>
            </a:p>
          </p:txBody>
        </p:sp>
        <p:sp>
          <p:nvSpPr>
            <p:cNvPr id="11" name="TextBox 10"/>
            <p:cNvSpPr txBox="1"/>
            <p:nvPr/>
          </p:nvSpPr>
          <p:spPr>
            <a:xfrm>
              <a:off x="6721534" y="5051197"/>
              <a:ext cx="1312679" cy="369332"/>
            </a:xfrm>
            <a:prstGeom prst="rect">
              <a:avLst/>
            </a:prstGeom>
            <a:noFill/>
          </p:spPr>
          <p:txBody>
            <a:bodyPr wrap="none" rtlCol="0">
              <a:spAutoFit/>
            </a:bodyPr>
            <a:lstStyle/>
            <a:p>
              <a:r>
                <a:rPr lang="en-US" dirty="0" smtClean="0"/>
                <a:t>(Tomorrow)</a:t>
              </a:r>
              <a:endParaRPr lang="en-US" dirty="0"/>
            </a:p>
          </p:txBody>
        </p:sp>
      </p:grpSp>
    </p:spTree>
    <p:extLst>
      <p:ext uri="{BB962C8B-B14F-4D97-AF65-F5344CB8AC3E}">
        <p14:creationId xmlns:p14="http://schemas.microsoft.com/office/powerpoint/2010/main" val="35639634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smtClean="0">
                <a:solidFill>
                  <a:schemeClr val="tx2"/>
                </a:solidFill>
              </a:rPr>
              <a:t>RNA</a:t>
            </a:r>
            <a:r>
              <a:rPr lang="en-US" sz="1800" b="1" dirty="0">
                <a:solidFill>
                  <a:schemeClr val="tx2"/>
                </a:solidFill>
              </a:rPr>
              <a:t>-</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smtClean="0">
                <a:hlinkClick r:id="rId3"/>
              </a:rPr>
              <a:t>http</a:t>
            </a:r>
            <a:r>
              <a:rPr lang="en-US" sz="1100" dirty="0">
                <a:hlinkClick r:id="rId3"/>
              </a:rPr>
              <a:t>://journals.plos.org/ploscompbiol/article?id=10.1371/journal.pcbi.1004393</a:t>
            </a:r>
            <a:endParaRPr lang="en-US" sz="1100" dirty="0"/>
          </a:p>
        </p:txBody>
      </p:sp>
      <p:sp>
        <p:nvSpPr>
          <p:cNvPr id="2" name="Freeform 1"/>
          <p:cNvSpPr/>
          <p:nvPr/>
        </p:nvSpPr>
        <p:spPr>
          <a:xfrm>
            <a:off x="1412807" y="2411448"/>
            <a:ext cx="6293412" cy="4280676"/>
          </a:xfrm>
          <a:custGeom>
            <a:avLst/>
            <a:gdLst>
              <a:gd name="connsiteX0" fmla="*/ 2697177 w 6293412"/>
              <a:gd name="connsiteY0" fmla="*/ 0 h 4280676"/>
              <a:gd name="connsiteX1" fmla="*/ 2697177 w 6293412"/>
              <a:gd name="connsiteY1" fmla="*/ 1241396 h 4280676"/>
              <a:gd name="connsiteX2" fmla="*/ 2340407 w 6293412"/>
              <a:gd name="connsiteY2" fmla="*/ 1512505 h 4280676"/>
              <a:gd name="connsiteX3" fmla="*/ 3239466 w 6293412"/>
              <a:gd name="connsiteY3" fmla="*/ 1512505 h 4280676"/>
              <a:gd name="connsiteX4" fmla="*/ 3225195 w 6293412"/>
              <a:gd name="connsiteY4" fmla="*/ 2682557 h 4280676"/>
              <a:gd name="connsiteX5" fmla="*/ 0 w 6293412"/>
              <a:gd name="connsiteY5" fmla="*/ 2696826 h 4280676"/>
              <a:gd name="connsiteX6" fmla="*/ 342499 w 6293412"/>
              <a:gd name="connsiteY6" fmla="*/ 4280676 h 4280676"/>
              <a:gd name="connsiteX7" fmla="*/ 6293412 w 6293412"/>
              <a:gd name="connsiteY7" fmla="*/ 4209331 h 4280676"/>
              <a:gd name="connsiteX8" fmla="*/ 6236329 w 6293412"/>
              <a:gd name="connsiteY8" fmla="*/ 627832 h 4280676"/>
              <a:gd name="connsiteX9" fmla="*/ 4309774 w 6293412"/>
              <a:gd name="connsiteY9" fmla="*/ 627832 h 4280676"/>
              <a:gd name="connsiteX10" fmla="*/ 4167067 w 6293412"/>
              <a:gd name="connsiteY10" fmla="*/ 0 h 4280676"/>
              <a:gd name="connsiteX11" fmla="*/ 2697177 w 6293412"/>
              <a:gd name="connsiteY11" fmla="*/ 0 h 42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93412" h="4280676">
                <a:moveTo>
                  <a:pt x="2697177" y="0"/>
                </a:moveTo>
                <a:lnTo>
                  <a:pt x="2697177" y="1241396"/>
                </a:lnTo>
                <a:lnTo>
                  <a:pt x="2340407" y="1512505"/>
                </a:lnTo>
                <a:lnTo>
                  <a:pt x="3239466" y="1512505"/>
                </a:lnTo>
                <a:lnTo>
                  <a:pt x="3225195" y="2682557"/>
                </a:lnTo>
                <a:lnTo>
                  <a:pt x="0" y="2696826"/>
                </a:lnTo>
                <a:lnTo>
                  <a:pt x="342499" y="4280676"/>
                </a:lnTo>
                <a:lnTo>
                  <a:pt x="6293412" y="4209331"/>
                </a:lnTo>
                <a:lnTo>
                  <a:pt x="6236329" y="627832"/>
                </a:lnTo>
                <a:lnTo>
                  <a:pt x="4309774" y="627832"/>
                </a:lnTo>
                <a:lnTo>
                  <a:pt x="4167067" y="0"/>
                </a:lnTo>
                <a:lnTo>
                  <a:pt x="2697177"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43512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smtClean="0">
                <a:solidFill>
                  <a:schemeClr val="tx2"/>
                </a:solidFill>
              </a:rPr>
              <a:t>RNA</a:t>
            </a:r>
            <a:r>
              <a:rPr lang="en-US" sz="1800" b="1" dirty="0">
                <a:solidFill>
                  <a:schemeClr val="tx2"/>
                </a:solidFill>
              </a:rPr>
              <a:t>-</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smtClean="0">
                <a:hlinkClick r:id="rId3"/>
              </a:rPr>
              <a:t>http</a:t>
            </a:r>
            <a:r>
              <a:rPr lang="en-US" sz="1100" dirty="0">
                <a:hlinkClick r:id="rId3"/>
              </a:rPr>
              <a:t>://journals.plos.org/ploscompbiol/article?id=10.1371/journal.pcbi.1004393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1"/>
          <p:cNvSpPr/>
          <p:nvPr/>
        </p:nvSpPr>
        <p:spPr>
          <a:xfrm>
            <a:off x="4644758" y="2386925"/>
            <a:ext cx="3386558" cy="4033080"/>
          </a:xfrm>
          <a:custGeom>
            <a:avLst/>
            <a:gdLst>
              <a:gd name="connsiteX0" fmla="*/ 0 w 3386558"/>
              <a:gd name="connsiteY0" fmla="*/ 0 h 4033080"/>
              <a:gd name="connsiteX1" fmla="*/ 1081817 w 3386558"/>
              <a:gd name="connsiteY1" fmla="*/ 0 h 4033080"/>
              <a:gd name="connsiteX2" fmla="*/ 1128853 w 3386558"/>
              <a:gd name="connsiteY2" fmla="*/ 740770 h 4033080"/>
              <a:gd name="connsiteX3" fmla="*/ 3386558 w 3386558"/>
              <a:gd name="connsiteY3" fmla="*/ 1234616 h 4033080"/>
              <a:gd name="connsiteX4" fmla="*/ 3221934 w 3386558"/>
              <a:gd name="connsiteY4" fmla="*/ 4009564 h 4033080"/>
              <a:gd name="connsiteX5" fmla="*/ 0 w 3386558"/>
              <a:gd name="connsiteY5" fmla="*/ 4033080 h 4033080"/>
              <a:gd name="connsiteX6" fmla="*/ 0 w 3386558"/>
              <a:gd name="connsiteY6" fmla="*/ 0 h 403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6558" h="4033080">
                <a:moveTo>
                  <a:pt x="0" y="0"/>
                </a:moveTo>
                <a:lnTo>
                  <a:pt x="1081817" y="0"/>
                </a:lnTo>
                <a:lnTo>
                  <a:pt x="1128853" y="740770"/>
                </a:lnTo>
                <a:lnTo>
                  <a:pt x="3386558" y="1234616"/>
                </a:lnTo>
                <a:lnTo>
                  <a:pt x="3221934" y="4009564"/>
                </a:lnTo>
                <a:lnTo>
                  <a:pt x="0" y="4033080"/>
                </a:lnTo>
                <a:cubicBezTo>
                  <a:pt x="3920" y="2692639"/>
                  <a:pt x="7839" y="1352199"/>
                  <a:pt x="0" y="0"/>
                </a:cubicBez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119610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smtClean="0">
                <a:solidFill>
                  <a:schemeClr val="tx2"/>
                </a:solidFill>
              </a:rPr>
              <a:t>RNA</a:t>
            </a:r>
            <a:r>
              <a:rPr lang="en-US" sz="1800" b="1" dirty="0">
                <a:solidFill>
                  <a:schemeClr val="tx2"/>
                </a:solidFill>
              </a:rPr>
              <a:t>-</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smtClean="0">
                <a:hlinkClick r:id="rId3"/>
              </a:rPr>
              <a:t>http</a:t>
            </a:r>
            <a:r>
              <a:rPr lang="en-US" sz="1100" dirty="0">
                <a:hlinkClick r:id="rId3"/>
              </a:rPr>
              <a:t>://journals.plos.org/ploscompbiol/article?id=10.1371/journal.pcbi.1004393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1"/>
          <p:cNvSpPr/>
          <p:nvPr/>
        </p:nvSpPr>
        <p:spPr>
          <a:xfrm>
            <a:off x="4644758" y="2398683"/>
            <a:ext cx="3033791" cy="4021322"/>
          </a:xfrm>
          <a:custGeom>
            <a:avLst/>
            <a:gdLst>
              <a:gd name="connsiteX0" fmla="*/ 552667 w 3033791"/>
              <a:gd name="connsiteY0" fmla="*/ 0 h 4021322"/>
              <a:gd name="connsiteX1" fmla="*/ 599703 w 3033791"/>
              <a:gd name="connsiteY1" fmla="*/ 1140551 h 4021322"/>
              <a:gd name="connsiteX2" fmla="*/ 846640 w 3033791"/>
              <a:gd name="connsiteY2" fmla="*/ 1540331 h 4021322"/>
              <a:gd name="connsiteX3" fmla="*/ 47036 w 3033791"/>
              <a:gd name="connsiteY3" fmla="*/ 1505057 h 4021322"/>
              <a:gd name="connsiteX4" fmla="*/ 47036 w 3033791"/>
              <a:gd name="connsiteY4" fmla="*/ 2704398 h 4021322"/>
              <a:gd name="connsiteX5" fmla="*/ 1411066 w 3033791"/>
              <a:gd name="connsiteY5" fmla="*/ 2669124 h 4021322"/>
              <a:gd name="connsiteX6" fmla="*/ 3033791 w 3033791"/>
              <a:gd name="connsiteY6" fmla="*/ 2692640 h 4021322"/>
              <a:gd name="connsiteX7" fmla="*/ 3010274 w 3033791"/>
              <a:gd name="connsiteY7" fmla="*/ 4021322 h 4021322"/>
              <a:gd name="connsiteX8" fmla="*/ 0 w 3033791"/>
              <a:gd name="connsiteY8" fmla="*/ 3997806 h 4021322"/>
              <a:gd name="connsiteX9" fmla="*/ 11759 w 3033791"/>
              <a:gd name="connsiteY9" fmla="*/ 11759 h 4021322"/>
              <a:gd name="connsiteX10" fmla="*/ 552667 w 3033791"/>
              <a:gd name="connsiteY10" fmla="*/ 0 h 402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3791" h="4021322">
                <a:moveTo>
                  <a:pt x="552667" y="0"/>
                </a:moveTo>
                <a:lnTo>
                  <a:pt x="599703" y="1140551"/>
                </a:lnTo>
                <a:lnTo>
                  <a:pt x="846640" y="1540331"/>
                </a:lnTo>
                <a:lnTo>
                  <a:pt x="47036" y="1505057"/>
                </a:lnTo>
                <a:lnTo>
                  <a:pt x="47036" y="2704398"/>
                </a:lnTo>
                <a:lnTo>
                  <a:pt x="1411066" y="2669124"/>
                </a:lnTo>
                <a:lnTo>
                  <a:pt x="3033791" y="2692640"/>
                </a:lnTo>
                <a:lnTo>
                  <a:pt x="3010274" y="4021322"/>
                </a:lnTo>
                <a:lnTo>
                  <a:pt x="0" y="3997806"/>
                </a:lnTo>
                <a:cubicBezTo>
                  <a:pt x="3920" y="2669124"/>
                  <a:pt x="7839" y="1340441"/>
                  <a:pt x="11759" y="11759"/>
                </a:cubicBezTo>
                <a:lnTo>
                  <a:pt x="552667"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11961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smtClean="0">
                <a:solidFill>
                  <a:schemeClr val="tx2"/>
                </a:solidFill>
              </a:rPr>
              <a:t>RNA</a:t>
            </a:r>
            <a:r>
              <a:rPr lang="en-US" sz="1800" b="1" dirty="0">
                <a:solidFill>
                  <a:schemeClr val="tx2"/>
                </a:solidFill>
              </a:rPr>
              <a:t>-</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smtClean="0">
                <a:hlinkClick r:id="rId3"/>
              </a:rPr>
              <a:t>http</a:t>
            </a:r>
            <a:r>
              <a:rPr lang="en-US" sz="1100" dirty="0">
                <a:hlinkClick r:id="rId3"/>
              </a:rPr>
              <a:t>://journals.plos.org/ploscompbiol/article?id=10.1371/journal.pcbi.1004393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00754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6" name="TextBox 5"/>
          <p:cNvSpPr txBox="1"/>
          <p:nvPr/>
        </p:nvSpPr>
        <p:spPr>
          <a:xfrm>
            <a:off x="0" y="6551783"/>
            <a:ext cx="3088105" cy="276999"/>
          </a:xfrm>
          <a:prstGeom prst="rect">
            <a:avLst/>
          </a:prstGeom>
          <a:noFill/>
        </p:spPr>
        <p:txBody>
          <a:bodyPr wrap="none" rtlCol="0">
            <a:spAutoFit/>
          </a:bodyPr>
          <a:lstStyle/>
          <a:p>
            <a:r>
              <a:rPr lang="en-US" sz="1200" dirty="0" smtClean="0"/>
              <a:t>Slide courtesy of Joshua Levin, Broad Institute.</a:t>
            </a:r>
            <a:endParaRPr lang="en-US" sz="1200" dirty="0"/>
          </a:p>
        </p:txBody>
      </p:sp>
      <p:sp>
        <p:nvSpPr>
          <p:cNvPr id="7" name="TextBox 6"/>
          <p:cNvSpPr txBox="1"/>
          <p:nvPr/>
        </p:nvSpPr>
        <p:spPr>
          <a:xfrm>
            <a:off x="877968" y="1353894"/>
            <a:ext cx="7592643" cy="461665"/>
          </a:xfrm>
          <a:prstGeom prst="rect">
            <a:avLst/>
          </a:prstGeom>
          <a:noFill/>
        </p:spPr>
        <p:txBody>
          <a:bodyPr wrap="none" rtlCol="0">
            <a:spAutoFit/>
          </a:bodyPr>
          <a:lstStyle/>
          <a:p>
            <a:r>
              <a:rPr lang="en-US" sz="2400" dirty="0" smtClean="0"/>
              <a:t>Many different instruments hit the scene in the last decade</a:t>
            </a:r>
            <a:endParaRPr lang="en-US" sz="2400" dirty="0"/>
          </a:p>
        </p:txBody>
      </p:sp>
    </p:spTree>
    <p:extLst>
      <p:ext uri="{BB962C8B-B14F-4D97-AF65-F5344CB8AC3E}">
        <p14:creationId xmlns:p14="http://schemas.microsoft.com/office/powerpoint/2010/main" val="62982196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RNA-</a:t>
            </a:r>
            <a:r>
              <a:rPr lang="en-US" dirty="0" err="1" smtClean="0"/>
              <a:t>Seq</a:t>
            </a:r>
            <a:r>
              <a:rPr lang="en-US" dirty="0" smtClean="0"/>
              <a:t> Empowers Many Facets of Biological Investigations</a:t>
            </a:r>
            <a:endParaRPr lang="en-US" dirty="0"/>
          </a:p>
        </p:txBody>
      </p:sp>
      <p:sp>
        <p:nvSpPr>
          <p:cNvPr id="3" name="Content Placeholder 2"/>
          <p:cNvSpPr>
            <a:spLocks noGrp="1"/>
          </p:cNvSpPr>
          <p:nvPr>
            <p:ph idx="1"/>
          </p:nvPr>
        </p:nvSpPr>
        <p:spPr>
          <a:xfrm>
            <a:off x="1058626" y="1760858"/>
            <a:ext cx="7722881" cy="4525963"/>
          </a:xfrm>
        </p:spPr>
        <p:txBody>
          <a:bodyPr/>
          <a:lstStyle/>
          <a:p>
            <a:r>
              <a:rPr lang="en-US" dirty="0" smtClean="0"/>
              <a:t>Transcript identification </a:t>
            </a:r>
            <a:r>
              <a:rPr lang="en-US" sz="2400" dirty="0" smtClean="0"/>
              <a:t>(</a:t>
            </a:r>
            <a:r>
              <a:rPr lang="en-US" sz="2400" dirty="0" err="1" smtClean="0"/>
              <a:t>ie</a:t>
            </a:r>
            <a:r>
              <a:rPr lang="en-US" sz="2400" dirty="0" smtClean="0"/>
              <a:t>. </a:t>
            </a:r>
            <a:r>
              <a:rPr lang="en-US" sz="2400" dirty="0"/>
              <a:t>w</a:t>
            </a:r>
            <a:r>
              <a:rPr lang="en-US" sz="2400" dirty="0" smtClean="0"/>
              <a:t>hich genes active)</a:t>
            </a:r>
          </a:p>
          <a:p>
            <a:r>
              <a:rPr lang="en-US" dirty="0" smtClean="0"/>
              <a:t>Expression Levels</a:t>
            </a:r>
          </a:p>
          <a:p>
            <a:r>
              <a:rPr lang="en-US" dirty="0" smtClean="0"/>
              <a:t>Alternative splicing isoforms</a:t>
            </a:r>
          </a:p>
          <a:p>
            <a:r>
              <a:rPr lang="en-US" dirty="0" smtClean="0"/>
              <a:t>Allelic variants</a:t>
            </a:r>
          </a:p>
          <a:p>
            <a:r>
              <a:rPr lang="en-US" dirty="0" smtClean="0"/>
              <a:t>Mutations</a:t>
            </a:r>
          </a:p>
          <a:p>
            <a:r>
              <a:rPr lang="en-US" dirty="0" smtClean="0"/>
              <a:t>Fusion Transcripts</a:t>
            </a:r>
          </a:p>
          <a:p>
            <a:r>
              <a:rPr lang="en-US" dirty="0" smtClean="0"/>
              <a:t>RNA-editing</a:t>
            </a:r>
          </a:p>
          <a:p>
            <a:endParaRPr lang="en-US" dirty="0"/>
          </a:p>
        </p:txBody>
      </p:sp>
    </p:spTree>
    <p:extLst>
      <p:ext uri="{BB962C8B-B14F-4D97-AF65-F5344CB8AC3E}">
        <p14:creationId xmlns:p14="http://schemas.microsoft.com/office/powerpoint/2010/main" val="397217494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2147084" y="6403628"/>
            <a:ext cx="5264783" cy="369332"/>
          </a:xfrm>
          <a:prstGeom prst="rect">
            <a:avLst/>
          </a:prstGeom>
          <a:noFill/>
        </p:spPr>
        <p:txBody>
          <a:bodyPr wrap="none" rtlCol="0">
            <a:spAutoFit/>
          </a:bodyPr>
          <a:lstStyle/>
          <a:p>
            <a:r>
              <a:rPr lang="en-US" dirty="0" smtClean="0">
                <a:solidFill>
                  <a:schemeClr val="bg1"/>
                </a:solidFill>
              </a:rPr>
              <a:t>From https</a:t>
            </a:r>
            <a:r>
              <a:rPr lang="en-US" dirty="0">
                <a:solidFill>
                  <a:schemeClr val="bg1"/>
                </a:solidFill>
              </a:rPr>
              <a:t>://</a:t>
            </a:r>
            <a:r>
              <a:rPr lang="en-US" dirty="0" err="1">
                <a:solidFill>
                  <a:schemeClr val="bg1"/>
                </a:solidFill>
              </a:rPr>
              <a:t>www.genome.gov</a:t>
            </a:r>
            <a:r>
              <a:rPr lang="en-US" dirty="0">
                <a:solidFill>
                  <a:schemeClr val="bg1"/>
                </a:solidFill>
              </a:rPr>
              <a:t>/</a:t>
            </a:r>
            <a:r>
              <a:rPr lang="en-US" dirty="0" err="1">
                <a:solidFill>
                  <a:schemeClr val="bg1"/>
                </a:solidFill>
              </a:rPr>
              <a:t>sequencingcostsdata</a:t>
            </a:r>
            <a:r>
              <a:rPr lang="en-US" dirty="0">
                <a:solidFill>
                  <a:schemeClr val="bg1"/>
                </a:solidFill>
              </a:rPr>
              <a:t>/</a:t>
            </a:r>
          </a:p>
        </p:txBody>
      </p:sp>
      <p:grpSp>
        <p:nvGrpSpPr>
          <p:cNvPr id="16" name="Group 15"/>
          <p:cNvGrpSpPr/>
          <p:nvPr/>
        </p:nvGrpSpPr>
        <p:grpSpPr>
          <a:xfrm>
            <a:off x="2692566" y="2358865"/>
            <a:ext cx="1457651" cy="810409"/>
            <a:chOff x="2692566" y="2358865"/>
            <a:chExt cx="1457651" cy="810409"/>
          </a:xfrm>
        </p:grpSpPr>
        <p:cxnSp>
          <p:nvCxnSpPr>
            <p:cNvPr id="13" name="Straight Arrow Connector 12"/>
            <p:cNvCxnSpPr/>
            <p:nvPr/>
          </p:nvCxnSpPr>
          <p:spPr>
            <a:xfrm flipV="1">
              <a:off x="3793997" y="2358865"/>
              <a:ext cx="324864" cy="25527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692566" y="2584498"/>
              <a:ext cx="1457651" cy="584776"/>
            </a:xfrm>
            <a:prstGeom prst="rect">
              <a:avLst/>
            </a:prstGeom>
            <a:noFill/>
          </p:spPr>
          <p:txBody>
            <a:bodyPr wrap="none" rtlCol="0">
              <a:spAutoFit/>
            </a:bodyPr>
            <a:lstStyle/>
            <a:p>
              <a:r>
                <a:rPr lang="en-US" sz="1600" dirty="0" smtClean="0">
                  <a:solidFill>
                    <a:schemeClr val="bg1"/>
                  </a:solidFill>
                </a:rPr>
                <a:t>Hello Next-Gen</a:t>
              </a:r>
              <a:br>
                <a:rPr lang="en-US" sz="1600" dirty="0" smtClean="0">
                  <a:solidFill>
                    <a:schemeClr val="bg1"/>
                  </a:solidFill>
                </a:rPr>
              </a:br>
              <a:r>
                <a:rPr lang="en-US" sz="1600" dirty="0" smtClean="0">
                  <a:solidFill>
                    <a:schemeClr val="bg1"/>
                  </a:solidFill>
                </a:rPr>
                <a:t> Sequencing!</a:t>
              </a:r>
              <a:endParaRPr lang="en-US" sz="1600" dirty="0">
                <a:solidFill>
                  <a:schemeClr val="bg1"/>
                </a:solidFill>
              </a:endParaRPr>
            </a:p>
          </p:txBody>
        </p:sp>
      </p:grpSp>
    </p:spTree>
    <p:extLst>
      <p:ext uri="{BB962C8B-B14F-4D97-AF65-F5344CB8AC3E}">
        <p14:creationId xmlns:p14="http://schemas.microsoft.com/office/powerpoint/2010/main" val="29459084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pic>
        <p:nvPicPr>
          <p:cNvPr id="27" name="Picture 26" descr="harris2.jpg"/>
          <p:cNvPicPr>
            <a:picLocks noChangeAspect="1"/>
          </p:cNvPicPr>
          <p:nvPr/>
        </p:nvPicPr>
        <p:blipFill>
          <a:blip r:embed="rId10"/>
          <a:stretch>
            <a:fillRect/>
          </a:stretch>
        </p:blipFill>
        <p:spPr>
          <a:xfrm>
            <a:off x="2406528" y="745411"/>
            <a:ext cx="4425634" cy="5747582"/>
          </a:xfrm>
          <a:prstGeom prst="rect">
            <a:avLst/>
          </a:prstGeom>
        </p:spPr>
      </p:pic>
      <p:sp>
        <p:nvSpPr>
          <p:cNvPr id="28" name="TextBox 27"/>
          <p:cNvSpPr txBox="1"/>
          <p:nvPr/>
        </p:nvSpPr>
        <p:spPr>
          <a:xfrm>
            <a:off x="0" y="6551783"/>
            <a:ext cx="3088105" cy="276999"/>
          </a:xfrm>
          <a:prstGeom prst="rect">
            <a:avLst/>
          </a:prstGeom>
          <a:noFill/>
        </p:spPr>
        <p:txBody>
          <a:bodyPr wrap="none" rtlCol="0">
            <a:spAutoFit/>
          </a:bodyPr>
          <a:lstStyle/>
          <a:p>
            <a:r>
              <a:rPr lang="en-US" sz="1200" dirty="0" smtClean="0"/>
              <a:t>Slide courtesy of Joshua Levin, Broad Institute.</a:t>
            </a:r>
            <a:endParaRPr lang="en-US" sz="1200" dirty="0"/>
          </a:p>
        </p:txBody>
      </p:sp>
      <p:sp>
        <p:nvSpPr>
          <p:cNvPr id="29"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spTree>
    <p:extLst>
      <p:ext uri="{BB962C8B-B14F-4D97-AF65-F5344CB8AC3E}">
        <p14:creationId xmlns:p14="http://schemas.microsoft.com/office/powerpoint/2010/main" val="364478226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smtClean="0"/>
              <a:t>Popular choices for RNA-</a:t>
            </a:r>
            <a:r>
              <a:rPr lang="en-US" sz="2400" dirty="0" err="1" smtClean="0"/>
              <a:t>Seq</a:t>
            </a:r>
            <a:r>
              <a:rPr lang="en-US" sz="2400" dirty="0" smtClean="0"/>
              <a:t> today</a:t>
            </a:r>
            <a:endParaRPr lang="en-US" sz="2400" dirty="0"/>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06964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smtClean="0"/>
              <a:t>Popular choices for RNA-</a:t>
            </a:r>
            <a:r>
              <a:rPr lang="en-US" sz="2400" dirty="0" err="1" smtClean="0"/>
              <a:t>Seq</a:t>
            </a:r>
            <a:r>
              <a:rPr lang="en-US" sz="2400" dirty="0" smtClean="0"/>
              <a:t> today</a:t>
            </a:r>
            <a:endParaRPr lang="en-US" sz="2400" dirty="0"/>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54876" y="1889786"/>
            <a:ext cx="2183238" cy="646331"/>
          </a:xfrm>
          <a:prstGeom prst="rect">
            <a:avLst/>
          </a:prstGeom>
          <a:noFill/>
        </p:spPr>
        <p:txBody>
          <a:bodyPr wrap="square" rtlCol="0">
            <a:spAutoFit/>
          </a:bodyPr>
          <a:lstStyle/>
          <a:p>
            <a:pPr algn="ctr"/>
            <a:r>
              <a:rPr lang="en-US" dirty="0" smtClean="0"/>
              <a:t>[Current RNA-</a:t>
            </a:r>
            <a:r>
              <a:rPr lang="en-US" dirty="0" err="1" smtClean="0"/>
              <a:t>Seq</a:t>
            </a:r>
            <a:r>
              <a:rPr lang="en-US" dirty="0" smtClean="0"/>
              <a:t> workhorse]</a:t>
            </a:r>
            <a:endParaRPr lang="en-US" dirty="0"/>
          </a:p>
        </p:txBody>
      </p:sp>
      <p:sp>
        <p:nvSpPr>
          <p:cNvPr id="28" name="TextBox 27"/>
          <p:cNvSpPr txBox="1"/>
          <p:nvPr/>
        </p:nvSpPr>
        <p:spPr>
          <a:xfrm>
            <a:off x="3023560" y="4029113"/>
            <a:ext cx="3051996" cy="646331"/>
          </a:xfrm>
          <a:prstGeom prst="rect">
            <a:avLst/>
          </a:prstGeom>
          <a:solidFill>
            <a:srgbClr val="FFFFFF"/>
          </a:solidFill>
        </p:spPr>
        <p:txBody>
          <a:bodyPr wrap="square" rtlCol="0">
            <a:spAutoFit/>
          </a:bodyPr>
          <a:lstStyle/>
          <a:p>
            <a:pPr algn="ctr"/>
            <a:r>
              <a:rPr lang="en-US" dirty="0" smtClean="0"/>
              <a:t>[</a:t>
            </a:r>
            <a:r>
              <a:rPr lang="en-US" dirty="0"/>
              <a:t>F</a:t>
            </a:r>
            <a:r>
              <a:rPr lang="en-US" dirty="0" smtClean="0"/>
              <a:t>ull-length single</a:t>
            </a:r>
            <a:br>
              <a:rPr lang="en-US" dirty="0" smtClean="0"/>
            </a:br>
            <a:r>
              <a:rPr lang="en-US" dirty="0" smtClean="0"/>
              <a:t> molecule sequencing]</a:t>
            </a:r>
            <a:endParaRPr lang="en-US" dirty="0"/>
          </a:p>
        </p:txBody>
      </p:sp>
      <p:sp>
        <p:nvSpPr>
          <p:cNvPr id="13" name="TextBox 12"/>
          <p:cNvSpPr txBox="1"/>
          <p:nvPr/>
        </p:nvSpPr>
        <p:spPr>
          <a:xfrm>
            <a:off x="6299672" y="3521727"/>
            <a:ext cx="2814448" cy="923330"/>
          </a:xfrm>
          <a:prstGeom prst="rect">
            <a:avLst/>
          </a:prstGeom>
          <a:solidFill>
            <a:srgbClr val="FFFFFF"/>
          </a:solidFill>
        </p:spPr>
        <p:txBody>
          <a:bodyPr wrap="square" rtlCol="0">
            <a:spAutoFit/>
          </a:bodyPr>
          <a:lstStyle/>
          <a:p>
            <a:r>
              <a:rPr lang="en-US" dirty="0" smtClean="0"/>
              <a:t>[</a:t>
            </a:r>
            <a:r>
              <a:rPr lang="en-US" dirty="0"/>
              <a:t>N</a:t>
            </a:r>
            <a:r>
              <a:rPr lang="en-US" dirty="0" smtClean="0"/>
              <a:t>ewly emerging technology for full-length single molecule sequencing]</a:t>
            </a:r>
            <a:endParaRPr lang="en-US" dirty="0"/>
          </a:p>
        </p:txBody>
      </p:sp>
      <p:sp>
        <p:nvSpPr>
          <p:cNvPr id="14" name="Rectangle 13"/>
          <p:cNvSpPr/>
          <p:nvPr/>
        </p:nvSpPr>
        <p:spPr>
          <a:xfrm>
            <a:off x="0" y="1673912"/>
            <a:ext cx="2338114"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047759" y="3968451"/>
            <a:ext cx="2913769"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272777" y="3521727"/>
            <a:ext cx="2841342" cy="28991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684883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6.29.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00" y="266700"/>
            <a:ext cx="8204200" cy="6324600"/>
          </a:xfrm>
          <a:prstGeom prst="rect">
            <a:avLst/>
          </a:prstGeom>
        </p:spPr>
      </p:pic>
      <p:sp>
        <p:nvSpPr>
          <p:cNvPr id="5" name="TextBox 4"/>
          <p:cNvSpPr txBox="1"/>
          <p:nvPr/>
        </p:nvSpPr>
        <p:spPr>
          <a:xfrm>
            <a:off x="2510906" y="6239253"/>
            <a:ext cx="4968027" cy="369332"/>
          </a:xfrm>
          <a:prstGeom prst="rect">
            <a:avLst/>
          </a:prstGeom>
          <a:noFill/>
        </p:spPr>
        <p:txBody>
          <a:bodyPr wrap="none" rtlCol="0">
            <a:spAutoFit/>
          </a:bodyPr>
          <a:lstStyle/>
          <a:p>
            <a:r>
              <a:rPr lang="en-US" dirty="0">
                <a:hlinkClick r:id="rId3"/>
              </a:rPr>
              <a:t>https://</a:t>
            </a:r>
            <a:r>
              <a:rPr lang="en-US" dirty="0" err="1">
                <a:hlinkClick r:id="rId3"/>
              </a:rPr>
              <a:t>www.youtube.com</a:t>
            </a:r>
            <a:r>
              <a:rPr lang="en-US" dirty="0">
                <a:hlinkClick r:id="rId3"/>
              </a:rPr>
              <a:t>/</a:t>
            </a:r>
            <a:r>
              <a:rPr lang="en-US" dirty="0" err="1">
                <a:hlinkClick r:id="rId3"/>
              </a:rPr>
              <a:t>watch?v</a:t>
            </a:r>
            <a:r>
              <a:rPr lang="en-US" dirty="0">
                <a:hlinkClick r:id="rId3"/>
              </a:rPr>
              <a:t>=fCd6B5HRaZ8</a:t>
            </a:r>
            <a:endParaRPr lang="en-US" dirty="0"/>
          </a:p>
        </p:txBody>
      </p:sp>
      <p:sp>
        <p:nvSpPr>
          <p:cNvPr id="6" name="TextBox 5"/>
          <p:cNvSpPr txBox="1"/>
          <p:nvPr/>
        </p:nvSpPr>
        <p:spPr>
          <a:xfrm>
            <a:off x="2408716" y="310497"/>
            <a:ext cx="5827036" cy="584776"/>
          </a:xfrm>
          <a:prstGeom prst="rect">
            <a:avLst/>
          </a:prstGeom>
          <a:solidFill>
            <a:srgbClr val="FFFFFF"/>
          </a:solidFill>
        </p:spPr>
        <p:txBody>
          <a:bodyPr wrap="none" rtlCol="0">
            <a:spAutoFit/>
          </a:bodyPr>
          <a:lstStyle/>
          <a:p>
            <a:r>
              <a:rPr lang="en-US" sz="3200" b="1" dirty="0" err="1" smtClean="0"/>
              <a:t>Illumina</a:t>
            </a:r>
            <a:r>
              <a:rPr lang="en-US" sz="3200" b="1" dirty="0" smtClean="0"/>
              <a:t> Sequencing by Synthesis</a:t>
            </a:r>
            <a:endParaRPr lang="en-US" sz="3200" b="1" dirty="0"/>
          </a:p>
        </p:txBody>
      </p:sp>
      <p:sp>
        <p:nvSpPr>
          <p:cNvPr id="7" name="Rectangle 6"/>
          <p:cNvSpPr/>
          <p:nvPr/>
        </p:nvSpPr>
        <p:spPr>
          <a:xfrm>
            <a:off x="576632" y="5927297"/>
            <a:ext cx="4014528" cy="3849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384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rmAutofit/>
          </a:bodyPr>
          <a:lstStyle/>
          <a:p>
            <a:r>
              <a:rPr lang="en-US" sz="4000" dirty="0" smtClean="0"/>
              <a:t>Millions to Billions of Reads</a:t>
            </a:r>
            <a:endParaRPr lang="en-US" sz="4000" dirty="0"/>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smtClean="0"/>
              <a:t>Adapted from: http://www2.fml.tuebingen.mpg.de/</a:t>
            </a:r>
            <a:r>
              <a:rPr lang="en-US" sz="1200" dirty="0" err="1" smtClean="0"/>
              <a:t>raetsch</a:t>
            </a:r>
            <a:r>
              <a:rPr lang="en-US" sz="1200" dirty="0" smtClean="0"/>
              <a:t>/members/research/</a:t>
            </a:r>
            <a:r>
              <a:rPr lang="en-US" sz="1200" dirty="0" err="1" smtClean="0"/>
              <a:t>transcriptomics.html</a:t>
            </a:r>
            <a:endParaRPr lang="en-US" sz="1200" dirty="0"/>
          </a:p>
        </p:txBody>
      </p:sp>
      <p:pic>
        <p:nvPicPr>
          <p:cNvPr id="6" name="Picture 5"/>
          <p:cNvPicPr>
            <a:picLocks noChangeAspect="1"/>
          </p:cNvPicPr>
          <p:nvPr/>
        </p:nvPicPr>
        <p:blipFill>
          <a:blip r:embed="rId4"/>
          <a:stretch>
            <a:fillRect/>
          </a:stretch>
        </p:blipFill>
        <p:spPr>
          <a:xfrm>
            <a:off x="6493747" y="2382580"/>
            <a:ext cx="2315090" cy="1625670"/>
          </a:xfrm>
          <a:prstGeom prst="rect">
            <a:avLst/>
          </a:prstGeom>
        </p:spPr>
      </p:pic>
      <p:sp>
        <p:nvSpPr>
          <p:cNvPr id="7" name="TextBox 6"/>
          <p:cNvSpPr txBox="1"/>
          <p:nvPr/>
        </p:nvSpPr>
        <p:spPr>
          <a:xfrm>
            <a:off x="2143125" y="2286000"/>
            <a:ext cx="1437801" cy="369332"/>
          </a:xfrm>
          <a:prstGeom prst="rect">
            <a:avLst/>
          </a:prstGeom>
          <a:noFill/>
        </p:spPr>
        <p:txBody>
          <a:bodyPr wrap="none" rtlCol="0">
            <a:spAutoFit/>
          </a:bodyPr>
          <a:lstStyle/>
          <a:p>
            <a:r>
              <a:rPr lang="en-US" b="1" i="1" dirty="0" smtClean="0">
                <a:solidFill>
                  <a:srgbClr val="660066"/>
                </a:solidFill>
              </a:rPr>
              <a:t>(Avg. ~ 2 kb)</a:t>
            </a:r>
            <a:endParaRPr lang="en-US" b="1" i="1" dirty="0">
              <a:solidFill>
                <a:srgbClr val="660066"/>
              </a:solidFill>
            </a:endParaRPr>
          </a:p>
        </p:txBody>
      </p:sp>
      <p:sp>
        <p:nvSpPr>
          <p:cNvPr id="8" name="TextBox 7"/>
          <p:cNvSpPr txBox="1"/>
          <p:nvPr/>
        </p:nvSpPr>
        <p:spPr>
          <a:xfrm>
            <a:off x="3534876" y="3676650"/>
            <a:ext cx="1560994" cy="369332"/>
          </a:xfrm>
          <a:prstGeom prst="rect">
            <a:avLst/>
          </a:prstGeom>
          <a:noFill/>
        </p:spPr>
        <p:txBody>
          <a:bodyPr wrap="none" rtlCol="0">
            <a:spAutoFit/>
          </a:bodyPr>
          <a:lstStyle/>
          <a:p>
            <a:r>
              <a:rPr lang="en-US" b="1" i="1" dirty="0" smtClean="0">
                <a:solidFill>
                  <a:srgbClr val="660066"/>
                </a:solidFill>
              </a:rPr>
              <a:t>(Avg. ~ 300 b)</a:t>
            </a:r>
            <a:endParaRPr lang="en-US" b="1" i="1" dirty="0">
              <a:solidFill>
                <a:srgbClr val="660066"/>
              </a:solidFill>
            </a:endParaRPr>
          </a:p>
        </p:txBody>
      </p:sp>
      <p:sp>
        <p:nvSpPr>
          <p:cNvPr id="3" name="TextBox 2"/>
          <p:cNvSpPr txBox="1"/>
          <p:nvPr/>
        </p:nvSpPr>
        <p:spPr>
          <a:xfrm>
            <a:off x="5111745" y="5985468"/>
            <a:ext cx="3073240" cy="369332"/>
          </a:xfrm>
          <a:prstGeom prst="rect">
            <a:avLst/>
          </a:prstGeom>
          <a:noFill/>
        </p:spPr>
        <p:txBody>
          <a:bodyPr wrap="none" rtlCol="0">
            <a:spAutoFit/>
          </a:bodyPr>
          <a:lstStyle/>
          <a:p>
            <a:r>
              <a:rPr lang="en-US" b="1" i="1" dirty="0" smtClean="0">
                <a:solidFill>
                  <a:srgbClr val="660066"/>
                </a:solidFill>
              </a:rPr>
              <a:t>(~ 75 to 150 b reads, SE or PE)</a:t>
            </a:r>
            <a:endParaRPr lang="en-US" b="1" i="1" dirty="0">
              <a:solidFill>
                <a:srgbClr val="660066"/>
              </a:solidFill>
            </a:endParaRPr>
          </a:p>
        </p:txBody>
      </p:sp>
    </p:spTree>
    <p:extLst>
      <p:ext uri="{BB962C8B-B14F-4D97-AF65-F5344CB8AC3E}">
        <p14:creationId xmlns:p14="http://schemas.microsoft.com/office/powerpoint/2010/main" val="296243336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Data Formats for RNA-</a:t>
            </a:r>
            <a:r>
              <a:rPr lang="en-US" dirty="0" err="1" smtClean="0"/>
              <a:t>Seq</a:t>
            </a:r>
            <a:endParaRPr lang="en-US" dirty="0"/>
          </a:p>
        </p:txBody>
      </p:sp>
      <p:sp>
        <p:nvSpPr>
          <p:cNvPr id="5" name="TextBox 4"/>
          <p:cNvSpPr txBox="1"/>
          <p:nvPr/>
        </p:nvSpPr>
        <p:spPr>
          <a:xfrm>
            <a:off x="593750" y="2089155"/>
            <a:ext cx="6801862" cy="646331"/>
          </a:xfrm>
          <a:prstGeom prst="rect">
            <a:avLst/>
          </a:prstGeom>
          <a:noFill/>
          <a:ln>
            <a:solidFill>
              <a:schemeClr val="tx1"/>
            </a:solidFill>
          </a:ln>
        </p:spPr>
        <p:txBody>
          <a:bodyPr wrap="none" rtlCol="0">
            <a:spAutoFit/>
          </a:bodyPr>
          <a:lstStyle/>
          <a:p>
            <a:r>
              <a:rPr lang="en-US" dirty="0" smtClean="0"/>
              <a:t>&gt;61DFRAAXX100204:1:100:10494:3070/1</a:t>
            </a:r>
          </a:p>
          <a:p>
            <a:r>
              <a:rPr lang="en-US" dirty="0" smtClean="0"/>
              <a:t>AAACAACAGGGCACATTGTCACTCTTGTATTTGAAAAACACTTTCCGGCCAT</a:t>
            </a:r>
            <a:endParaRPr lang="en-US" dirty="0"/>
          </a:p>
        </p:txBody>
      </p:sp>
      <p:sp>
        <p:nvSpPr>
          <p:cNvPr id="6" name="TextBox 5"/>
          <p:cNvSpPr txBox="1"/>
          <p:nvPr/>
        </p:nvSpPr>
        <p:spPr>
          <a:xfrm>
            <a:off x="587182" y="1597583"/>
            <a:ext cx="1535284" cy="646331"/>
          </a:xfrm>
          <a:prstGeom prst="rect">
            <a:avLst/>
          </a:prstGeom>
          <a:noFill/>
        </p:spPr>
        <p:txBody>
          <a:bodyPr wrap="none" rtlCol="0">
            <a:spAutoFit/>
          </a:bodyPr>
          <a:lstStyle/>
          <a:p>
            <a:r>
              <a:rPr lang="en-US" dirty="0" smtClean="0"/>
              <a:t>FASTA format:</a:t>
            </a:r>
          </a:p>
          <a:p>
            <a:endParaRPr lang="en-US" dirty="0"/>
          </a:p>
        </p:txBody>
      </p:sp>
      <p:sp>
        <p:nvSpPr>
          <p:cNvPr id="7" name="TextBox 6"/>
          <p:cNvSpPr txBox="1"/>
          <p:nvPr/>
        </p:nvSpPr>
        <p:spPr>
          <a:xfrm>
            <a:off x="573530" y="3249765"/>
            <a:ext cx="1557037" cy="369332"/>
          </a:xfrm>
          <a:prstGeom prst="rect">
            <a:avLst/>
          </a:prstGeom>
          <a:noFill/>
        </p:spPr>
        <p:txBody>
          <a:bodyPr wrap="none" rtlCol="0">
            <a:spAutoFit/>
          </a:bodyPr>
          <a:lstStyle/>
          <a:p>
            <a:r>
              <a:rPr lang="en-US" dirty="0" smtClean="0"/>
              <a:t>FASTQ format:</a:t>
            </a:r>
            <a:endParaRPr lang="en-US" dirty="0"/>
          </a:p>
        </p:txBody>
      </p:sp>
      <p:sp>
        <p:nvSpPr>
          <p:cNvPr id="8" name="TextBox 7"/>
          <p:cNvSpPr txBox="1"/>
          <p:nvPr/>
        </p:nvSpPr>
        <p:spPr>
          <a:xfrm>
            <a:off x="614495" y="3714682"/>
            <a:ext cx="6801862" cy="1200329"/>
          </a:xfrm>
          <a:prstGeom prst="rect">
            <a:avLst/>
          </a:prstGeom>
          <a:noFill/>
          <a:ln>
            <a:solidFill>
              <a:srgbClr val="00000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grpSp>
        <p:nvGrpSpPr>
          <p:cNvPr id="9" name="Group 8"/>
          <p:cNvGrpSpPr/>
          <p:nvPr/>
        </p:nvGrpSpPr>
        <p:grpSpPr>
          <a:xfrm>
            <a:off x="7518746" y="3990841"/>
            <a:ext cx="1505979" cy="910274"/>
            <a:chOff x="7518746" y="3990841"/>
            <a:chExt cx="1505979" cy="910274"/>
          </a:xfrm>
        </p:grpSpPr>
        <p:sp>
          <p:nvSpPr>
            <p:cNvPr id="3" name="TextBox 2"/>
            <p:cNvSpPr txBox="1"/>
            <p:nvPr/>
          </p:nvSpPr>
          <p:spPr>
            <a:xfrm>
              <a:off x="7518789" y="3990841"/>
              <a:ext cx="656700" cy="369332"/>
            </a:xfrm>
            <a:prstGeom prst="rect">
              <a:avLst/>
            </a:prstGeom>
            <a:noFill/>
          </p:spPr>
          <p:txBody>
            <a:bodyPr wrap="none" rtlCol="0">
              <a:spAutoFit/>
            </a:bodyPr>
            <a:lstStyle/>
            <a:p>
              <a:r>
                <a:rPr lang="en-US" dirty="0"/>
                <a:t>R</a:t>
              </a:r>
              <a:r>
                <a:rPr lang="en-US" dirty="0" smtClean="0"/>
                <a:t>ead</a:t>
              </a:r>
              <a:endParaRPr lang="en-US" dirty="0"/>
            </a:p>
          </p:txBody>
        </p:sp>
        <p:sp>
          <p:nvSpPr>
            <p:cNvPr id="4" name="TextBox 3"/>
            <p:cNvSpPr txBox="1"/>
            <p:nvPr/>
          </p:nvSpPr>
          <p:spPr>
            <a:xfrm>
              <a:off x="7518746" y="4531783"/>
              <a:ext cx="1505979" cy="369332"/>
            </a:xfrm>
            <a:prstGeom prst="rect">
              <a:avLst/>
            </a:prstGeom>
            <a:noFill/>
          </p:spPr>
          <p:txBody>
            <a:bodyPr wrap="none" rtlCol="0">
              <a:spAutoFit/>
            </a:bodyPr>
            <a:lstStyle/>
            <a:p>
              <a:r>
                <a:rPr lang="en-US" dirty="0" smtClean="0"/>
                <a:t>Quality values</a:t>
              </a:r>
              <a:endParaRPr lang="en-US" dirty="0"/>
            </a:p>
          </p:txBody>
        </p:sp>
      </p:grpSp>
    </p:spTree>
    <p:extLst>
      <p:ext uri="{BB962C8B-B14F-4D97-AF65-F5344CB8AC3E}">
        <p14:creationId xmlns:p14="http://schemas.microsoft.com/office/powerpoint/2010/main" val="22356391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Interpreting Base Quality Values</a:t>
            </a:r>
            <a:endParaRPr lang="en-US" dirty="0"/>
          </a:p>
        </p:txBody>
      </p:sp>
      <p:sp>
        <p:nvSpPr>
          <p:cNvPr id="8" name="TextBox 7"/>
          <p:cNvSpPr txBox="1"/>
          <p:nvPr/>
        </p:nvSpPr>
        <p:spPr>
          <a:xfrm>
            <a:off x="587403" y="1198144"/>
            <a:ext cx="6801862" cy="1200329"/>
          </a:xfrm>
          <a:prstGeom prst="rect">
            <a:avLst/>
          </a:prstGeom>
          <a:noFill/>
          <a:ln>
            <a:solidFill>
              <a:srgbClr val="00000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grpSp>
        <p:nvGrpSpPr>
          <p:cNvPr id="9" name="Group 8"/>
          <p:cNvGrpSpPr/>
          <p:nvPr/>
        </p:nvGrpSpPr>
        <p:grpSpPr>
          <a:xfrm>
            <a:off x="7491654" y="1474303"/>
            <a:ext cx="1505979" cy="910274"/>
            <a:chOff x="7518746" y="3990841"/>
            <a:chExt cx="1505979" cy="910274"/>
          </a:xfrm>
        </p:grpSpPr>
        <p:sp>
          <p:nvSpPr>
            <p:cNvPr id="3" name="TextBox 2"/>
            <p:cNvSpPr txBox="1"/>
            <p:nvPr/>
          </p:nvSpPr>
          <p:spPr>
            <a:xfrm>
              <a:off x="7518789" y="3990841"/>
              <a:ext cx="656700" cy="369332"/>
            </a:xfrm>
            <a:prstGeom prst="rect">
              <a:avLst/>
            </a:prstGeom>
            <a:noFill/>
          </p:spPr>
          <p:txBody>
            <a:bodyPr wrap="none" rtlCol="0">
              <a:spAutoFit/>
            </a:bodyPr>
            <a:lstStyle/>
            <a:p>
              <a:r>
                <a:rPr lang="en-US" dirty="0"/>
                <a:t>R</a:t>
              </a:r>
              <a:r>
                <a:rPr lang="en-US" dirty="0" smtClean="0"/>
                <a:t>ead</a:t>
              </a:r>
              <a:endParaRPr lang="en-US" dirty="0"/>
            </a:p>
          </p:txBody>
        </p:sp>
        <p:sp>
          <p:nvSpPr>
            <p:cNvPr id="4" name="TextBox 3"/>
            <p:cNvSpPr txBox="1"/>
            <p:nvPr/>
          </p:nvSpPr>
          <p:spPr>
            <a:xfrm>
              <a:off x="7518746" y="4531783"/>
              <a:ext cx="1505979" cy="369332"/>
            </a:xfrm>
            <a:prstGeom prst="rect">
              <a:avLst/>
            </a:prstGeom>
            <a:noFill/>
          </p:spPr>
          <p:txBody>
            <a:bodyPr wrap="none" rtlCol="0">
              <a:spAutoFit/>
            </a:bodyPr>
            <a:lstStyle/>
            <a:p>
              <a:r>
                <a:rPr lang="en-US" dirty="0" smtClean="0"/>
                <a:t>Quality values</a:t>
              </a:r>
              <a:endParaRPr lang="en-US" dirty="0"/>
            </a:p>
          </p:txBody>
        </p:sp>
      </p:grpSp>
      <p:sp>
        <p:nvSpPr>
          <p:cNvPr id="15" name="TextBox 14"/>
          <p:cNvSpPr txBox="1"/>
          <p:nvPr/>
        </p:nvSpPr>
        <p:spPr>
          <a:xfrm>
            <a:off x="680522" y="3470654"/>
            <a:ext cx="4906474" cy="369332"/>
          </a:xfrm>
          <a:prstGeom prst="rect">
            <a:avLst/>
          </a:prstGeom>
          <a:noFill/>
        </p:spPr>
        <p:txBody>
          <a:bodyPr wrap="none" rtlCol="0">
            <a:spAutoFit/>
          </a:bodyPr>
          <a:lstStyle/>
          <a:p>
            <a:r>
              <a:rPr lang="en-US" dirty="0" err="1" smtClean="0"/>
              <a:t>Phred_Quality_Value</a:t>
            </a:r>
            <a:r>
              <a:rPr lang="en-US" dirty="0" smtClean="0"/>
              <a:t> = </a:t>
            </a:r>
            <a:r>
              <a:rPr lang="en-US" dirty="0" err="1" smtClean="0"/>
              <a:t>AsciiEncodedQual</a:t>
            </a:r>
            <a:r>
              <a:rPr lang="en-US" dirty="0" smtClean="0"/>
              <a:t>(‘B’) – 33</a:t>
            </a:r>
            <a:endParaRPr lang="en-US" dirty="0"/>
          </a:p>
        </p:txBody>
      </p:sp>
      <p:sp>
        <p:nvSpPr>
          <p:cNvPr id="16" name="TextBox 15"/>
          <p:cNvSpPr txBox="1"/>
          <p:nvPr/>
        </p:nvSpPr>
        <p:spPr>
          <a:xfrm>
            <a:off x="5842913" y="3470654"/>
            <a:ext cx="585805" cy="369332"/>
          </a:xfrm>
          <a:prstGeom prst="rect">
            <a:avLst/>
          </a:prstGeom>
          <a:noFill/>
        </p:spPr>
        <p:txBody>
          <a:bodyPr wrap="none" rtlCol="0">
            <a:spAutoFit/>
          </a:bodyPr>
          <a:lstStyle/>
          <a:p>
            <a:r>
              <a:rPr lang="en-US" dirty="0"/>
              <a:t>= </a:t>
            </a:r>
            <a:r>
              <a:rPr lang="en-US" dirty="0" smtClean="0"/>
              <a:t>30</a:t>
            </a:r>
            <a:endParaRPr lang="en-US" dirty="0"/>
          </a:p>
        </p:txBody>
      </p:sp>
      <p:sp>
        <p:nvSpPr>
          <p:cNvPr id="17" name="TextBox 16"/>
          <p:cNvSpPr txBox="1"/>
          <p:nvPr/>
        </p:nvSpPr>
        <p:spPr>
          <a:xfrm>
            <a:off x="682082" y="4015328"/>
            <a:ext cx="4665948" cy="369332"/>
          </a:xfrm>
          <a:prstGeom prst="rect">
            <a:avLst/>
          </a:prstGeom>
          <a:noFill/>
        </p:spPr>
        <p:txBody>
          <a:bodyPr wrap="none" rtlCol="0">
            <a:spAutoFit/>
          </a:bodyPr>
          <a:lstStyle/>
          <a:p>
            <a:r>
              <a:rPr lang="en-US" dirty="0" err="1" smtClean="0"/>
              <a:t>Phred_Quality_Value</a:t>
            </a:r>
            <a:r>
              <a:rPr lang="en-US" dirty="0" smtClean="0"/>
              <a:t> = -10 * log</a:t>
            </a:r>
            <a:r>
              <a:rPr lang="en-US" baseline="-25000" dirty="0" smtClean="0"/>
              <a:t>10</a:t>
            </a:r>
            <a:r>
              <a:rPr lang="en-US" dirty="0" smtClean="0"/>
              <a:t>(</a:t>
            </a:r>
            <a:r>
              <a:rPr lang="en-US" dirty="0" err="1" smtClean="0"/>
              <a:t>Pwrong</a:t>
            </a:r>
            <a:r>
              <a:rPr lang="en-US" dirty="0" smtClean="0"/>
              <a:t>(‘T’))</a:t>
            </a:r>
            <a:endParaRPr lang="en-US" dirty="0"/>
          </a:p>
        </p:txBody>
      </p:sp>
      <p:sp>
        <p:nvSpPr>
          <p:cNvPr id="18" name="TextBox 17"/>
          <p:cNvSpPr txBox="1"/>
          <p:nvPr/>
        </p:nvSpPr>
        <p:spPr>
          <a:xfrm>
            <a:off x="754404" y="4690413"/>
            <a:ext cx="4106337" cy="369332"/>
          </a:xfrm>
          <a:prstGeom prst="rect">
            <a:avLst/>
          </a:prstGeom>
          <a:noFill/>
        </p:spPr>
        <p:txBody>
          <a:bodyPr wrap="none" rtlCol="0">
            <a:spAutoFit/>
          </a:bodyPr>
          <a:lstStyle/>
          <a:p>
            <a:r>
              <a:rPr lang="en-US" dirty="0" err="1" smtClean="0"/>
              <a:t>Pwrong</a:t>
            </a:r>
            <a:r>
              <a:rPr lang="en-US" dirty="0" smtClean="0"/>
              <a:t>(‘T’) = 10^(30/-10) = 10^-3 = 0.001</a:t>
            </a:r>
            <a:endParaRPr lang="en-US" dirty="0"/>
          </a:p>
        </p:txBody>
      </p:sp>
      <p:grpSp>
        <p:nvGrpSpPr>
          <p:cNvPr id="20" name="Group 19"/>
          <p:cNvGrpSpPr/>
          <p:nvPr/>
        </p:nvGrpSpPr>
        <p:grpSpPr>
          <a:xfrm>
            <a:off x="3886237" y="1474303"/>
            <a:ext cx="2749471" cy="1768175"/>
            <a:chOff x="3886237" y="1474303"/>
            <a:chExt cx="2749471" cy="1768175"/>
          </a:xfrm>
        </p:grpSpPr>
        <p:grpSp>
          <p:nvGrpSpPr>
            <p:cNvPr id="13" name="Group 12"/>
            <p:cNvGrpSpPr/>
            <p:nvPr/>
          </p:nvGrpSpPr>
          <p:grpSpPr>
            <a:xfrm>
              <a:off x="3886237" y="2436198"/>
              <a:ext cx="2749471" cy="806280"/>
              <a:chOff x="4392944" y="5085991"/>
              <a:chExt cx="2749471" cy="806280"/>
            </a:xfrm>
          </p:grpSpPr>
          <p:cxnSp>
            <p:nvCxnSpPr>
              <p:cNvPr id="10" name="Straight Arrow Connector 9"/>
              <p:cNvCxnSpPr/>
              <p:nvPr/>
            </p:nvCxnSpPr>
            <p:spPr>
              <a:xfrm flipV="1">
                <a:off x="4925833" y="5085991"/>
                <a:ext cx="0" cy="43694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392944" y="5522939"/>
                <a:ext cx="2749471" cy="369332"/>
              </a:xfrm>
              <a:prstGeom prst="rect">
                <a:avLst/>
              </a:prstGeom>
              <a:noFill/>
            </p:spPr>
            <p:txBody>
              <a:bodyPr wrap="none" rtlCol="0">
                <a:spAutoFit/>
              </a:bodyPr>
              <a:lstStyle/>
              <a:p>
                <a:r>
                  <a:rPr lang="en-US" dirty="0" err="1" smtClean="0"/>
                  <a:t>AsciiEncodedQual</a:t>
                </a:r>
                <a:r>
                  <a:rPr lang="en-US" dirty="0" smtClean="0"/>
                  <a:t> (‘B’) = </a:t>
                </a:r>
                <a:r>
                  <a:rPr lang="en-US" b="1" dirty="0" smtClean="0"/>
                  <a:t>63</a:t>
                </a:r>
                <a:endParaRPr lang="en-US" b="1" dirty="0"/>
              </a:p>
            </p:txBody>
          </p:sp>
        </p:grpSp>
        <p:sp>
          <p:nvSpPr>
            <p:cNvPr id="19" name="Rectangle 18"/>
            <p:cNvSpPr/>
            <p:nvPr/>
          </p:nvSpPr>
          <p:spPr>
            <a:xfrm>
              <a:off x="4312673" y="1474303"/>
              <a:ext cx="201175" cy="91027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25099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smtClean="0"/>
              <a:t>Paired-end Sequences</a:t>
            </a:r>
            <a:endParaRPr lang="en-US" dirty="0"/>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smtClean="0"/>
              <a:t>@61DFRAAXX100204:1:100:10494:3070/2</a:t>
            </a:r>
          </a:p>
          <a:p>
            <a:r>
              <a:rPr lang="en-US" dirty="0" smtClean="0"/>
              <a:t>CTCAAATGGTTAATTCTCAGGCTGCAAATATTCGTTCAGGATGGAAGAACA</a:t>
            </a:r>
          </a:p>
          <a:p>
            <a:r>
              <a:rPr lang="en-US" dirty="0" smtClean="0"/>
              <a:t>+</a:t>
            </a:r>
          </a:p>
          <a:p>
            <a:r>
              <a:rPr lang="en-US" dirty="0" smtClean="0"/>
              <a:t>C&lt;CCCCCCCACCCCCCCCCCCCCCCCCCCCCCCCCCCCCCCCCCCCCCBCCCC</a:t>
            </a:r>
            <a:endParaRPr lang="en-US" dirty="0"/>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smtClean="0"/>
              <a:t>Two </a:t>
            </a:r>
            <a:r>
              <a:rPr lang="en-US" sz="2800" dirty="0" err="1" smtClean="0"/>
              <a:t>FastQ</a:t>
            </a:r>
            <a:r>
              <a:rPr lang="en-US" sz="2800" dirty="0" smtClean="0"/>
              <a:t> files, read name indicates</a:t>
            </a:r>
            <a:br>
              <a:rPr lang="en-US" sz="2800" dirty="0" smtClean="0"/>
            </a:br>
            <a:r>
              <a:rPr lang="en-US" sz="2800" dirty="0" smtClean="0"/>
              <a:t>left (</a:t>
            </a:r>
            <a:r>
              <a:rPr lang="en-US" sz="2800" dirty="0" smtClean="0">
                <a:solidFill>
                  <a:srgbClr val="0000FF"/>
                </a:solidFill>
              </a:rPr>
              <a:t>/1</a:t>
            </a:r>
            <a:r>
              <a:rPr lang="en-US" sz="2800" dirty="0" smtClean="0"/>
              <a:t>) or right (</a:t>
            </a:r>
            <a:r>
              <a:rPr lang="en-US" sz="2800" dirty="0" smtClean="0">
                <a:solidFill>
                  <a:srgbClr val="FF0000"/>
                </a:solidFill>
              </a:rPr>
              <a:t>/2</a:t>
            </a:r>
            <a:r>
              <a:rPr lang="en-US" sz="2800" dirty="0" smtClean="0"/>
              <a:t>) read of paired-end</a:t>
            </a:r>
          </a:p>
          <a:p>
            <a:endParaRPr lang="en-US" sz="2800" dirty="0"/>
          </a:p>
        </p:txBody>
      </p:sp>
    </p:spTree>
    <p:extLst>
      <p:ext uri="{BB962C8B-B14F-4D97-AF65-F5344CB8AC3E}">
        <p14:creationId xmlns:p14="http://schemas.microsoft.com/office/powerpoint/2010/main" val="23553442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30 at 9.04.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400"/>
            <a:ext cx="9144000" cy="6283647"/>
          </a:xfrm>
          <a:prstGeom prst="rect">
            <a:avLst/>
          </a:prstGeom>
        </p:spPr>
      </p:pic>
    </p:spTree>
    <p:extLst>
      <p:ext uri="{BB962C8B-B14F-4D97-AF65-F5344CB8AC3E}">
        <p14:creationId xmlns:p14="http://schemas.microsoft.com/office/powerpoint/2010/main" val="300517340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9-11 at 9.13.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536679"/>
            <a:ext cx="8597900" cy="6007100"/>
          </a:xfrm>
          <a:prstGeom prst="rect">
            <a:avLst/>
          </a:prstGeom>
        </p:spPr>
      </p:pic>
      <p:sp>
        <p:nvSpPr>
          <p:cNvPr id="4" name="TextBox 3"/>
          <p:cNvSpPr txBox="1"/>
          <p:nvPr/>
        </p:nvSpPr>
        <p:spPr>
          <a:xfrm>
            <a:off x="1596518" y="136569"/>
            <a:ext cx="6451280" cy="400110"/>
          </a:xfrm>
          <a:prstGeom prst="rect">
            <a:avLst/>
          </a:prstGeom>
          <a:noFill/>
        </p:spPr>
        <p:txBody>
          <a:bodyPr wrap="none" rtlCol="0">
            <a:spAutoFit/>
          </a:bodyPr>
          <a:lstStyle/>
          <a:p>
            <a:r>
              <a:rPr lang="en-US" sz="2000" b="1" dirty="0" smtClean="0"/>
              <a:t>RNA-</a:t>
            </a:r>
            <a:r>
              <a:rPr lang="en-US" sz="2000" b="1" dirty="0" err="1" smtClean="0"/>
              <a:t>Seq</a:t>
            </a:r>
            <a:r>
              <a:rPr lang="en-US" sz="2000" b="1" dirty="0" smtClean="0"/>
              <a:t> is Empowering Discovery at Single Cell Resolution</a:t>
            </a:r>
            <a:endParaRPr lang="en-US" sz="2000" b="1" dirty="0"/>
          </a:p>
        </p:txBody>
      </p:sp>
      <p:sp>
        <p:nvSpPr>
          <p:cNvPr id="5" name="Rectangle 4"/>
          <p:cNvSpPr/>
          <p:nvPr/>
        </p:nvSpPr>
        <p:spPr>
          <a:xfrm>
            <a:off x="364525" y="693737"/>
            <a:ext cx="482115" cy="3527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6543779"/>
            <a:ext cx="2917511" cy="307777"/>
          </a:xfrm>
          <a:prstGeom prst="rect">
            <a:avLst/>
          </a:prstGeom>
          <a:noFill/>
        </p:spPr>
        <p:txBody>
          <a:bodyPr wrap="none" rtlCol="0">
            <a:spAutoFit/>
          </a:bodyPr>
          <a:lstStyle/>
          <a:p>
            <a:r>
              <a:rPr lang="en-US" sz="1400" dirty="0" smtClean="0"/>
              <a:t>Wagner, </a:t>
            </a:r>
            <a:r>
              <a:rPr lang="en-US" sz="1400" dirty="0" err="1" smtClean="0"/>
              <a:t>Regev</a:t>
            </a:r>
            <a:r>
              <a:rPr lang="en-US" sz="1400" dirty="0" smtClean="0"/>
              <a:t>, and </a:t>
            </a:r>
            <a:r>
              <a:rPr lang="en-US" sz="1400" dirty="0" err="1" smtClean="0"/>
              <a:t>Yosef</a:t>
            </a:r>
            <a:r>
              <a:rPr lang="en-US" sz="1400" dirty="0" smtClean="0"/>
              <a:t>.  NBT 2016 </a:t>
            </a:r>
            <a:endParaRPr lang="en-US" sz="1400" dirty="0"/>
          </a:p>
        </p:txBody>
      </p:sp>
    </p:spTree>
    <p:extLst>
      <p:ext uri="{BB962C8B-B14F-4D97-AF65-F5344CB8AC3E}">
        <p14:creationId xmlns:p14="http://schemas.microsoft.com/office/powerpoint/2010/main" val="1735033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30 at 9.12.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00"/>
            <a:ext cx="9144000" cy="6248020"/>
          </a:xfrm>
          <a:prstGeom prst="rect">
            <a:avLst/>
          </a:prstGeom>
        </p:spPr>
      </p:pic>
    </p:spTree>
    <p:extLst>
      <p:ext uri="{BB962C8B-B14F-4D97-AF65-F5344CB8AC3E}">
        <p14:creationId xmlns:p14="http://schemas.microsoft.com/office/powerpoint/2010/main" val="39066095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1377"/>
            <a:ext cx="8229600" cy="1143000"/>
          </a:xfrm>
        </p:spPr>
        <p:txBody>
          <a:bodyPr/>
          <a:lstStyle/>
          <a:p>
            <a:r>
              <a:rPr lang="en-US" dirty="0" smtClean="0"/>
              <a:t>What to do?</a:t>
            </a:r>
            <a:endParaRPr lang="en-US" dirty="0"/>
          </a:p>
        </p:txBody>
      </p:sp>
      <p:sp>
        <p:nvSpPr>
          <p:cNvPr id="3" name="Content Placeholder 2"/>
          <p:cNvSpPr>
            <a:spLocks noGrp="1"/>
          </p:cNvSpPr>
          <p:nvPr>
            <p:ph idx="1"/>
          </p:nvPr>
        </p:nvSpPr>
        <p:spPr>
          <a:xfrm>
            <a:off x="1397372" y="2820865"/>
            <a:ext cx="6717799" cy="2045303"/>
          </a:xfrm>
        </p:spPr>
        <p:txBody>
          <a:bodyPr/>
          <a:lstStyle/>
          <a:p>
            <a:r>
              <a:rPr lang="en-US" dirty="0" smtClean="0"/>
              <a:t>Trim the reads?</a:t>
            </a:r>
          </a:p>
          <a:p>
            <a:r>
              <a:rPr lang="en-US" dirty="0" smtClean="0"/>
              <a:t>Start over – try sequencing it again?</a:t>
            </a:r>
            <a:endParaRPr lang="en-US" dirty="0"/>
          </a:p>
        </p:txBody>
      </p:sp>
    </p:spTree>
    <p:extLst>
      <p:ext uri="{BB962C8B-B14F-4D97-AF65-F5344CB8AC3E}">
        <p14:creationId xmlns:p14="http://schemas.microsoft.com/office/powerpoint/2010/main" val="99216815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9-11 at 11.40.4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885" y="618480"/>
            <a:ext cx="8558088" cy="5950934"/>
          </a:xfrm>
          <a:prstGeom prst="rect">
            <a:avLst/>
          </a:prstGeom>
        </p:spPr>
      </p:pic>
      <p:sp>
        <p:nvSpPr>
          <p:cNvPr id="6" name="TextBox 5"/>
          <p:cNvSpPr txBox="1"/>
          <p:nvPr/>
        </p:nvSpPr>
        <p:spPr>
          <a:xfrm>
            <a:off x="1527150" y="105828"/>
            <a:ext cx="5829866" cy="400110"/>
          </a:xfrm>
          <a:prstGeom prst="rect">
            <a:avLst/>
          </a:prstGeom>
          <a:noFill/>
        </p:spPr>
        <p:txBody>
          <a:bodyPr wrap="none" rtlCol="0">
            <a:spAutoFit/>
          </a:bodyPr>
          <a:lstStyle/>
          <a:p>
            <a:r>
              <a:rPr lang="en-US" sz="2000" b="1" dirty="0" smtClean="0"/>
              <a:t>Trimming low quality regions of reads:  </a:t>
            </a:r>
            <a:r>
              <a:rPr lang="en-US" sz="2000" b="1" dirty="0" err="1" smtClean="0"/>
              <a:t>Trimmomatic</a:t>
            </a:r>
            <a:endParaRPr lang="en-US" sz="2000" b="1" dirty="0"/>
          </a:p>
        </p:txBody>
      </p:sp>
    </p:spTree>
    <p:extLst>
      <p:ext uri="{BB962C8B-B14F-4D97-AF65-F5344CB8AC3E}">
        <p14:creationId xmlns:p14="http://schemas.microsoft.com/office/powerpoint/2010/main" val="1660817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30 at 9.18.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4" y="360929"/>
            <a:ext cx="9144000" cy="2498844"/>
          </a:xfrm>
          <a:prstGeom prst="rect">
            <a:avLst/>
          </a:prstGeom>
        </p:spPr>
      </p:pic>
      <p:sp>
        <p:nvSpPr>
          <p:cNvPr id="5" name="TextBox 4"/>
          <p:cNvSpPr txBox="1"/>
          <p:nvPr/>
        </p:nvSpPr>
        <p:spPr>
          <a:xfrm>
            <a:off x="379370" y="3252044"/>
            <a:ext cx="8214136" cy="1200328"/>
          </a:xfrm>
          <a:prstGeom prst="rect">
            <a:avLst/>
          </a:prstGeom>
          <a:noFill/>
        </p:spPr>
        <p:txBody>
          <a:bodyPr wrap="square" rtlCol="0">
            <a:spAutoFit/>
          </a:bodyPr>
          <a:lstStyle/>
          <a:p>
            <a:r>
              <a:rPr lang="en-US" sz="2400" dirty="0" smtClean="0"/>
              <a:t>“… researchers interested in assembling </a:t>
            </a:r>
            <a:r>
              <a:rPr lang="en-US" sz="2400" dirty="0" err="1" smtClean="0"/>
              <a:t>transcriptomes</a:t>
            </a:r>
            <a:r>
              <a:rPr lang="en-US" sz="2400" dirty="0" smtClean="0"/>
              <a:t> </a:t>
            </a:r>
            <a:r>
              <a:rPr lang="en-US" sz="2400" i="1" dirty="0" smtClean="0"/>
              <a:t>de novo</a:t>
            </a:r>
            <a:r>
              <a:rPr lang="en-US" sz="2400" dirty="0" smtClean="0"/>
              <a:t> should elect for a much gentler quality trimming, or no trimming at all.”</a:t>
            </a:r>
            <a:endParaRPr lang="en-US" sz="2400" dirty="0"/>
          </a:p>
        </p:txBody>
      </p:sp>
      <p:sp>
        <p:nvSpPr>
          <p:cNvPr id="6" name="TextBox 5"/>
          <p:cNvSpPr txBox="1"/>
          <p:nvPr/>
        </p:nvSpPr>
        <p:spPr>
          <a:xfrm>
            <a:off x="428852" y="5030922"/>
            <a:ext cx="8513118" cy="461665"/>
          </a:xfrm>
          <a:prstGeom prst="rect">
            <a:avLst/>
          </a:prstGeom>
          <a:noFill/>
        </p:spPr>
        <p:txBody>
          <a:bodyPr wrap="none" rtlCol="0">
            <a:spAutoFit/>
          </a:bodyPr>
          <a:lstStyle/>
          <a:p>
            <a:r>
              <a:rPr lang="en-US" sz="2400" dirty="0" smtClean="0"/>
              <a:t>“… trimming at PHRED=2 or PHRED=5 optimizes assembly quality.”</a:t>
            </a:r>
            <a:endParaRPr lang="en-US" sz="2400" dirty="0"/>
          </a:p>
        </p:txBody>
      </p:sp>
    </p:spTree>
    <p:extLst>
      <p:ext uri="{BB962C8B-B14F-4D97-AF65-F5344CB8AC3E}">
        <p14:creationId xmlns:p14="http://schemas.microsoft.com/office/powerpoint/2010/main" val="263420237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5-03 at 9.26.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699" y="1016324"/>
            <a:ext cx="3863157" cy="2273349"/>
          </a:xfrm>
          <a:prstGeom prst="rect">
            <a:avLst/>
          </a:prstGeom>
        </p:spPr>
      </p:pic>
      <p:sp>
        <p:nvSpPr>
          <p:cNvPr id="5" name="TextBox 4"/>
          <p:cNvSpPr txBox="1"/>
          <p:nvPr/>
        </p:nvSpPr>
        <p:spPr>
          <a:xfrm>
            <a:off x="0" y="1590083"/>
            <a:ext cx="1109699" cy="523220"/>
          </a:xfrm>
          <a:prstGeom prst="rect">
            <a:avLst/>
          </a:prstGeom>
          <a:noFill/>
        </p:spPr>
        <p:txBody>
          <a:bodyPr wrap="none" rtlCol="0">
            <a:spAutoFit/>
          </a:bodyPr>
          <a:lstStyle/>
          <a:p>
            <a:r>
              <a:rPr lang="en-US" sz="1400" dirty="0" smtClean="0"/>
              <a:t># Nucleotide </a:t>
            </a:r>
          </a:p>
          <a:p>
            <a:r>
              <a:rPr lang="en-US" sz="1400" dirty="0" smtClean="0"/>
              <a:t>errors / Mb</a:t>
            </a:r>
            <a:endParaRPr lang="en-US" sz="1400" dirty="0"/>
          </a:p>
        </p:txBody>
      </p:sp>
      <p:pic>
        <p:nvPicPr>
          <p:cNvPr id="6" name="Picture 5" descr="Screen Shot 2015-05-03 at 9.27.3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663" y="1180601"/>
            <a:ext cx="2300931" cy="2626465"/>
          </a:xfrm>
          <a:prstGeom prst="rect">
            <a:avLst/>
          </a:prstGeom>
        </p:spPr>
      </p:pic>
      <p:sp>
        <p:nvSpPr>
          <p:cNvPr id="7" name="TextBox 6"/>
          <p:cNvSpPr txBox="1"/>
          <p:nvPr/>
        </p:nvSpPr>
        <p:spPr>
          <a:xfrm>
            <a:off x="5537502" y="2213903"/>
            <a:ext cx="1012079" cy="523220"/>
          </a:xfrm>
          <a:prstGeom prst="rect">
            <a:avLst/>
          </a:prstGeom>
          <a:noFill/>
        </p:spPr>
        <p:txBody>
          <a:bodyPr wrap="square" rtlCol="0">
            <a:spAutoFit/>
          </a:bodyPr>
          <a:lstStyle/>
          <a:p>
            <a:r>
              <a:rPr lang="en-US" sz="1400" dirty="0" smtClean="0"/>
              <a:t># unique </a:t>
            </a:r>
            <a:r>
              <a:rPr lang="en-US" sz="1400" dirty="0" err="1" smtClean="0"/>
              <a:t>kmers</a:t>
            </a:r>
            <a:endParaRPr lang="en-US" sz="1400" dirty="0"/>
          </a:p>
        </p:txBody>
      </p:sp>
      <p:pic>
        <p:nvPicPr>
          <p:cNvPr id="8" name="Picture 7" descr="Screen Shot 2015-05-03 at 9.29.3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3110" y="4277399"/>
            <a:ext cx="4392019" cy="2500447"/>
          </a:xfrm>
          <a:prstGeom prst="rect">
            <a:avLst/>
          </a:prstGeom>
        </p:spPr>
      </p:pic>
      <p:sp>
        <p:nvSpPr>
          <p:cNvPr id="9" name="TextBox 8"/>
          <p:cNvSpPr txBox="1"/>
          <p:nvPr/>
        </p:nvSpPr>
        <p:spPr>
          <a:xfrm>
            <a:off x="1109699" y="5256290"/>
            <a:ext cx="1999168" cy="646331"/>
          </a:xfrm>
          <a:prstGeom prst="rect">
            <a:avLst/>
          </a:prstGeom>
          <a:noFill/>
        </p:spPr>
        <p:txBody>
          <a:bodyPr wrap="square" rtlCol="0">
            <a:spAutoFit/>
          </a:bodyPr>
          <a:lstStyle/>
          <a:p>
            <a:r>
              <a:rPr lang="en-US" dirty="0" smtClean="0"/>
              <a:t>Normalized # of blast matches</a:t>
            </a:r>
          </a:p>
        </p:txBody>
      </p:sp>
      <p:sp>
        <p:nvSpPr>
          <p:cNvPr id="10" name="TextBox 9"/>
          <p:cNvSpPr txBox="1"/>
          <p:nvPr/>
        </p:nvSpPr>
        <p:spPr>
          <a:xfrm>
            <a:off x="1657187" y="646992"/>
            <a:ext cx="2903359" cy="369332"/>
          </a:xfrm>
          <a:prstGeom prst="rect">
            <a:avLst/>
          </a:prstGeom>
          <a:noFill/>
        </p:spPr>
        <p:txBody>
          <a:bodyPr wrap="none" rtlCol="0">
            <a:spAutoFit/>
          </a:bodyPr>
          <a:lstStyle/>
          <a:p>
            <a:r>
              <a:rPr lang="en-US" dirty="0" smtClean="0"/>
              <a:t>Fewer errors in the assembly </a:t>
            </a:r>
            <a:endParaRPr lang="en-US" dirty="0"/>
          </a:p>
        </p:txBody>
      </p:sp>
      <p:sp>
        <p:nvSpPr>
          <p:cNvPr id="11" name="TextBox 10"/>
          <p:cNvSpPr txBox="1"/>
          <p:nvPr/>
        </p:nvSpPr>
        <p:spPr>
          <a:xfrm>
            <a:off x="466573" y="3950449"/>
            <a:ext cx="8187946" cy="369332"/>
          </a:xfrm>
          <a:prstGeom prst="rect">
            <a:avLst/>
          </a:prstGeom>
          <a:noFill/>
        </p:spPr>
        <p:txBody>
          <a:bodyPr wrap="none" rtlCol="0">
            <a:spAutoFit/>
          </a:bodyPr>
          <a:lstStyle/>
          <a:p>
            <a:r>
              <a:rPr lang="en-US" dirty="0" smtClean="0"/>
              <a:t>Light trimming doesn’t reduce number of blast matches w/ higher sequencing depths.</a:t>
            </a:r>
            <a:endParaRPr lang="en-US" dirty="0"/>
          </a:p>
        </p:txBody>
      </p:sp>
      <p:sp>
        <p:nvSpPr>
          <p:cNvPr id="12" name="TextBox 11"/>
          <p:cNvSpPr txBox="1"/>
          <p:nvPr/>
        </p:nvSpPr>
        <p:spPr>
          <a:xfrm>
            <a:off x="7285129" y="6299995"/>
            <a:ext cx="1749197" cy="369332"/>
          </a:xfrm>
          <a:prstGeom prst="rect">
            <a:avLst/>
          </a:prstGeom>
          <a:noFill/>
        </p:spPr>
        <p:txBody>
          <a:bodyPr wrap="none" rtlCol="0">
            <a:spAutoFit/>
          </a:bodyPr>
          <a:lstStyle/>
          <a:p>
            <a:r>
              <a:rPr lang="en-US" dirty="0" err="1" smtClean="0"/>
              <a:t>MacManes</a:t>
            </a:r>
            <a:r>
              <a:rPr lang="en-US" dirty="0" smtClean="0"/>
              <a:t> 2014</a:t>
            </a:r>
            <a:endParaRPr lang="en-US" dirty="0"/>
          </a:p>
        </p:txBody>
      </p:sp>
      <p:sp>
        <p:nvSpPr>
          <p:cNvPr id="13" name="TextBox 12"/>
          <p:cNvSpPr txBox="1"/>
          <p:nvPr/>
        </p:nvSpPr>
        <p:spPr>
          <a:xfrm>
            <a:off x="6312285" y="641323"/>
            <a:ext cx="2098163" cy="369332"/>
          </a:xfrm>
          <a:prstGeom prst="rect">
            <a:avLst/>
          </a:prstGeom>
          <a:noFill/>
        </p:spPr>
        <p:txBody>
          <a:bodyPr wrap="none" rtlCol="0">
            <a:spAutoFit/>
          </a:bodyPr>
          <a:lstStyle/>
          <a:p>
            <a:r>
              <a:rPr lang="en-US" dirty="0" smtClean="0"/>
              <a:t>Fewer unique </a:t>
            </a:r>
            <a:r>
              <a:rPr lang="en-US" dirty="0" err="1" smtClean="0"/>
              <a:t>kmers</a:t>
            </a:r>
            <a:endParaRPr lang="en-US" dirty="0"/>
          </a:p>
        </p:txBody>
      </p:sp>
      <p:sp>
        <p:nvSpPr>
          <p:cNvPr id="14" name="TextBox 13"/>
          <p:cNvSpPr txBox="1"/>
          <p:nvPr/>
        </p:nvSpPr>
        <p:spPr>
          <a:xfrm>
            <a:off x="214308" y="113174"/>
            <a:ext cx="8820018" cy="400110"/>
          </a:xfrm>
          <a:prstGeom prst="rect">
            <a:avLst/>
          </a:prstGeom>
          <a:noFill/>
        </p:spPr>
        <p:txBody>
          <a:bodyPr wrap="none" rtlCol="0">
            <a:spAutoFit/>
          </a:bodyPr>
          <a:lstStyle/>
          <a:p>
            <a:r>
              <a:rPr lang="en-US" sz="2000" b="1" dirty="0" smtClean="0"/>
              <a:t>Aggressive Trimming may be harmful, whereas light trimming could be beneficial</a:t>
            </a:r>
            <a:endParaRPr lang="en-US" sz="2000" b="1" dirty="0"/>
          </a:p>
        </p:txBody>
      </p:sp>
    </p:spTree>
    <p:extLst>
      <p:ext uri="{BB962C8B-B14F-4D97-AF65-F5344CB8AC3E}">
        <p14:creationId xmlns:p14="http://schemas.microsoft.com/office/powerpoint/2010/main" val="207953115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9-11 at 11.46.2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0498"/>
            <a:ext cx="9144000" cy="5679503"/>
          </a:xfrm>
          <a:prstGeom prst="rect">
            <a:avLst/>
          </a:prstGeom>
        </p:spPr>
      </p:pic>
      <p:sp>
        <p:nvSpPr>
          <p:cNvPr id="6" name="TextBox 5"/>
          <p:cNvSpPr txBox="1"/>
          <p:nvPr/>
        </p:nvSpPr>
        <p:spPr>
          <a:xfrm>
            <a:off x="1330588" y="120947"/>
            <a:ext cx="6641512" cy="461665"/>
          </a:xfrm>
          <a:prstGeom prst="rect">
            <a:avLst/>
          </a:prstGeom>
          <a:noFill/>
        </p:spPr>
        <p:txBody>
          <a:bodyPr wrap="none" rtlCol="0">
            <a:spAutoFit/>
          </a:bodyPr>
          <a:lstStyle/>
          <a:p>
            <a:r>
              <a:rPr lang="en-US" sz="2400" b="1" dirty="0" err="1" smtClean="0"/>
              <a:t>MultiQC</a:t>
            </a:r>
            <a:r>
              <a:rPr lang="en-US" sz="2400" b="1" dirty="0" smtClean="0"/>
              <a:t>  - aggregation across all QC on all samples</a:t>
            </a:r>
            <a:endParaRPr lang="en-US" sz="2400" b="1" dirty="0"/>
          </a:p>
        </p:txBody>
      </p:sp>
    </p:spTree>
    <p:extLst>
      <p:ext uri="{BB962C8B-B14F-4D97-AF65-F5344CB8AC3E}">
        <p14:creationId xmlns:p14="http://schemas.microsoft.com/office/powerpoint/2010/main" val="3347575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31"/>
            <a:ext cx="8229600" cy="1143000"/>
          </a:xfrm>
        </p:spPr>
        <p:txBody>
          <a:bodyPr/>
          <a:lstStyle/>
          <a:p>
            <a:r>
              <a:rPr lang="en-US" i="1" dirty="0" smtClean="0"/>
              <a:t>In </a:t>
            </a:r>
            <a:r>
              <a:rPr lang="en-US" i="1" dirty="0" err="1" smtClean="0"/>
              <a:t>silico</a:t>
            </a:r>
            <a:r>
              <a:rPr lang="en-US" i="1" dirty="0" smtClean="0"/>
              <a:t> </a:t>
            </a:r>
            <a:r>
              <a:rPr lang="en-US" dirty="0" smtClean="0"/>
              <a:t>normalization of reads</a:t>
            </a:r>
            <a:endParaRPr lang="en-US" dirty="0"/>
          </a:p>
        </p:txBody>
      </p:sp>
      <p:cxnSp>
        <p:nvCxnSpPr>
          <p:cNvPr id="5" name="Straight Connector 4"/>
          <p:cNvCxnSpPr/>
          <p:nvPr/>
        </p:nvCxnSpPr>
        <p:spPr>
          <a:xfrm>
            <a:off x="1412745" y="2891012"/>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12745" y="4034103"/>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412745" y="5316459"/>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533428" y="26681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748063" y="2669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970866" y="2669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204068" y="26704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418703" y="26715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633339" y="26726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57257" y="26830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053326" y="26841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441722" y="27714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56358" y="2772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9161" y="2772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112363" y="27736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326998" y="27747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541633" y="27758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765552" y="27862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961621" y="27873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432439" y="2585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647075" y="2586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869878" y="2586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03080" y="25879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317715" y="25890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532350" y="25901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756269" y="26005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952338" y="26016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554244" y="248471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768879" y="24858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991683" y="24858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224884" y="24869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39520" y="24880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654155" y="248914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878074" y="24995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074143" y="25006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562081" y="227935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776716" y="228045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999520" y="228045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32721" y="228156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447356" y="228267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661992" y="228378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885910" y="229417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081979" y="22952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470376" y="238258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685011" y="23836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907814" y="23836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141016" y="238480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355651" y="23859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570287" y="23870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794205" y="23974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990274" y="23985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461092" y="21968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675728" y="21980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898531" y="21980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31733" y="219911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346368" y="220021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561003" y="22013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784922" y="22117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980991" y="22128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1582897" y="209587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797533" y="20969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020336" y="20969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253538" y="209808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468173" y="20991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2682808" y="21003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906727" y="21106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102796" y="21118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1554244" y="38031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1768879" y="38042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991683" y="38042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224884" y="38053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439520" y="38064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654155" y="3807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878074" y="38179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074143" y="38190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462539" y="39063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1677174" y="39074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1899978" y="39074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133179" y="39085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347815" y="39096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562450" y="39107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786368" y="39211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82438" y="39222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453256" y="37206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1667891" y="37217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890695" y="37217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123896" y="37228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2338531" y="37239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553167" y="372507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777085" y="37354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973154" y="37365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575061" y="361962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789696" y="3620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2012500" y="3620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2245701" y="3621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2460336" y="36229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2674972" y="36240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2898890" y="36344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094959" y="36355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1519357" y="519908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1956796" y="520019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2404633" y="52024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2619268" y="52035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2843187" y="52139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2" name="TextBox 321"/>
          <p:cNvSpPr txBox="1"/>
          <p:nvPr/>
        </p:nvSpPr>
        <p:spPr>
          <a:xfrm>
            <a:off x="465216" y="2514967"/>
            <a:ext cx="611390" cy="369332"/>
          </a:xfrm>
          <a:prstGeom prst="rect">
            <a:avLst/>
          </a:prstGeom>
          <a:noFill/>
        </p:spPr>
        <p:txBody>
          <a:bodyPr wrap="none" rtlCol="0">
            <a:spAutoFit/>
          </a:bodyPr>
          <a:lstStyle/>
          <a:p>
            <a:r>
              <a:rPr lang="en-US" dirty="0" smtClean="0"/>
              <a:t>High</a:t>
            </a:r>
            <a:endParaRPr lang="en-US" dirty="0"/>
          </a:p>
        </p:txBody>
      </p:sp>
      <p:sp>
        <p:nvSpPr>
          <p:cNvPr id="323" name="TextBox 322"/>
          <p:cNvSpPr txBox="1"/>
          <p:nvPr/>
        </p:nvSpPr>
        <p:spPr>
          <a:xfrm>
            <a:off x="163455" y="3699823"/>
            <a:ext cx="1123099" cy="369332"/>
          </a:xfrm>
          <a:prstGeom prst="rect">
            <a:avLst/>
          </a:prstGeom>
          <a:noFill/>
        </p:spPr>
        <p:txBody>
          <a:bodyPr wrap="none" rtlCol="0">
            <a:spAutoFit/>
          </a:bodyPr>
          <a:lstStyle/>
          <a:p>
            <a:r>
              <a:rPr lang="en-US" dirty="0" smtClean="0"/>
              <a:t>Moderate</a:t>
            </a:r>
            <a:endParaRPr lang="en-US" dirty="0"/>
          </a:p>
        </p:txBody>
      </p:sp>
      <p:sp>
        <p:nvSpPr>
          <p:cNvPr id="324" name="TextBox 323"/>
          <p:cNvSpPr txBox="1"/>
          <p:nvPr/>
        </p:nvSpPr>
        <p:spPr>
          <a:xfrm>
            <a:off x="389774" y="5017358"/>
            <a:ext cx="568447" cy="369332"/>
          </a:xfrm>
          <a:prstGeom prst="rect">
            <a:avLst/>
          </a:prstGeom>
          <a:noFill/>
        </p:spPr>
        <p:txBody>
          <a:bodyPr wrap="none" rtlCol="0">
            <a:spAutoFit/>
          </a:bodyPr>
          <a:lstStyle/>
          <a:p>
            <a:r>
              <a:rPr lang="en-US" dirty="0" smtClean="0"/>
              <a:t>Low</a:t>
            </a:r>
            <a:endParaRPr lang="en-US" dirty="0"/>
          </a:p>
        </p:txBody>
      </p:sp>
      <p:cxnSp>
        <p:nvCxnSpPr>
          <p:cNvPr id="325" name="Straight Connector 324"/>
          <p:cNvCxnSpPr/>
          <p:nvPr/>
        </p:nvCxnSpPr>
        <p:spPr>
          <a:xfrm>
            <a:off x="1555768" y="19957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1770403" y="19968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1993207" y="19968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2226408" y="19980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2441044" y="19991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2655679" y="20002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2879598" y="2010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3075667" y="201171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1563605" y="179042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1778240" y="17915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2001044" y="17915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2234245" y="17926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2448880" y="17937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2663516" y="17948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2887434" y="18052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3083503" y="18063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1471900" y="18936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1686535" y="18947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1909338" y="18947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2142540" y="18958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357175" y="18969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2571811" y="18980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2795729" y="19084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2991798" y="19095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1462616" y="17079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1677252" y="17090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1900055" y="17090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2133257" y="17101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2347892" y="1711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2562527" y="17124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2786446" y="17227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2982515" y="17239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1584421" y="160694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1799057" y="160805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2021860" y="160805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255062" y="160916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2469697" y="16102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2684332" y="16113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2908251" y="16217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3104320" y="16228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3759444" y="2484711"/>
            <a:ext cx="3609665" cy="3107656"/>
            <a:chOff x="3759444" y="2484711"/>
            <a:chExt cx="3609665" cy="3107656"/>
          </a:xfrm>
        </p:grpSpPr>
        <p:cxnSp>
          <p:nvCxnSpPr>
            <p:cNvPr id="218" name="Straight Connector 217"/>
            <p:cNvCxnSpPr/>
            <p:nvPr/>
          </p:nvCxnSpPr>
          <p:spPr>
            <a:xfrm>
              <a:off x="5549894" y="2916780"/>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5549894" y="4059871"/>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5549894" y="5342227"/>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5670577" y="26939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5885212"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6108015"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6341217" y="26961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6555852" y="26972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6770488" y="26983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6994406" y="27087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7190475" y="27098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5578871" y="27971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793507"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6016310"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6249512" y="27994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6464147" y="28005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6678782" y="28016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6902701" y="28120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7098770" y="28131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569588" y="26115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5784224"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6007027"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6240229" y="26137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6454864" y="26148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6669499" y="26159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6893418" y="26263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7089487" y="26274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5691393" y="38288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5906028" y="38299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6128832" y="38299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6362033" y="38310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6576669" y="38321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791304" y="3833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7015223" y="38436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7211292" y="384479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5599688" y="39321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a:off x="5814323" y="39332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6037127" y="39332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6270328" y="39343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6484964" y="39354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6699599" y="39365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6923517" y="394692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7119587" y="39480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5590405" y="37464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5805040" y="37475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6027844" y="37475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6261045" y="37486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6475680" y="37497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6690316" y="37508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6914234" y="37612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7110303" y="37623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5656506" y="522485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6093945" y="522595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6541782" y="522817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6756417" y="52292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6980336" y="523967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5" name="Right Arrow 364"/>
            <p:cNvSpPr/>
            <p:nvPr/>
          </p:nvSpPr>
          <p:spPr>
            <a:xfrm>
              <a:off x="3759444" y="2484711"/>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ight Arrow 365"/>
            <p:cNvSpPr/>
            <p:nvPr/>
          </p:nvSpPr>
          <p:spPr>
            <a:xfrm>
              <a:off x="3759444" y="3735470"/>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ight Arrow 366"/>
            <p:cNvSpPr/>
            <p:nvPr/>
          </p:nvSpPr>
          <p:spPr>
            <a:xfrm>
              <a:off x="3759444" y="5059118"/>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09848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Impact of Normalization on </a:t>
            </a:r>
            <a:r>
              <a:rPr lang="en-US" sz="3200" i="1" dirty="0" smtClean="0"/>
              <a:t>De novo </a:t>
            </a:r>
            <a:r>
              <a:rPr lang="en-US" sz="3200" dirty="0" smtClean="0"/>
              <a:t>Full-length Transcript Reconstruction</a:t>
            </a:r>
            <a:endParaRPr lang="en-US" sz="3200" dirty="0"/>
          </a:p>
        </p:txBody>
      </p:sp>
      <p:pic>
        <p:nvPicPr>
          <p:cNvPr id="4" name="Picture 3" descr="Screen Shot 2015-05-03 at 9.37.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524000"/>
            <a:ext cx="7759700" cy="3810000"/>
          </a:xfrm>
          <a:prstGeom prst="rect">
            <a:avLst/>
          </a:prstGeom>
        </p:spPr>
      </p:pic>
      <p:sp>
        <p:nvSpPr>
          <p:cNvPr id="5" name="TextBox 4"/>
          <p:cNvSpPr txBox="1"/>
          <p:nvPr/>
        </p:nvSpPr>
        <p:spPr>
          <a:xfrm>
            <a:off x="7254000" y="6459508"/>
            <a:ext cx="1736022" cy="369332"/>
          </a:xfrm>
          <a:prstGeom prst="rect">
            <a:avLst/>
          </a:prstGeom>
          <a:noFill/>
        </p:spPr>
        <p:txBody>
          <a:bodyPr wrap="none" rtlCol="0">
            <a:spAutoFit/>
          </a:bodyPr>
          <a:lstStyle/>
          <a:p>
            <a:r>
              <a:rPr lang="en-US" dirty="0" smtClean="0"/>
              <a:t>Haas et al., 2013</a:t>
            </a:r>
            <a:endParaRPr lang="en-US" dirty="0"/>
          </a:p>
        </p:txBody>
      </p:sp>
      <p:sp>
        <p:nvSpPr>
          <p:cNvPr id="6" name="TextBox 5"/>
          <p:cNvSpPr txBox="1"/>
          <p:nvPr/>
        </p:nvSpPr>
        <p:spPr>
          <a:xfrm>
            <a:off x="457200" y="5522623"/>
            <a:ext cx="8135560" cy="369332"/>
          </a:xfrm>
          <a:prstGeom prst="rect">
            <a:avLst/>
          </a:prstGeom>
          <a:noFill/>
        </p:spPr>
        <p:txBody>
          <a:bodyPr wrap="none" rtlCol="0">
            <a:spAutoFit/>
          </a:bodyPr>
          <a:lstStyle/>
          <a:p>
            <a:r>
              <a:rPr lang="en-US" dirty="0" smtClean="0"/>
              <a:t>Largely retain full-length reconstruction, but use less RAM and assemble much faster.</a:t>
            </a:r>
            <a:endParaRPr lang="en-US" dirty="0"/>
          </a:p>
        </p:txBody>
      </p:sp>
    </p:spTree>
    <p:extLst>
      <p:ext uri="{BB962C8B-B14F-4D97-AF65-F5344CB8AC3E}">
        <p14:creationId xmlns:p14="http://schemas.microsoft.com/office/powerpoint/2010/main" val="345610692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smtClean="0"/>
              <a:t>RNA-</a:t>
            </a:r>
            <a:r>
              <a:rPr lang="en-US" sz="3200" dirty="0" err="1" smtClean="0"/>
              <a:t>Seq</a:t>
            </a:r>
            <a:r>
              <a:rPr lang="en-US" sz="3200" dirty="0" smtClean="0"/>
              <a:t> Challenge: Transcript Reconstruction</a:t>
            </a:r>
            <a:endParaRPr lang="en-US" sz="3200" dirty="0"/>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smtClean="0"/>
              <a:t>Adapted from: http://www2.fml.tuebingen.mpg.de/</a:t>
            </a:r>
            <a:r>
              <a:rPr lang="en-US" sz="1200" dirty="0" err="1" smtClean="0"/>
              <a:t>raetsch</a:t>
            </a:r>
            <a:r>
              <a:rPr lang="en-US" sz="1200" dirty="0" smtClean="0"/>
              <a:t>/members/research/</a:t>
            </a:r>
            <a:r>
              <a:rPr lang="en-US" sz="1200" dirty="0" err="1" smtClean="0"/>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smtClean="0">
                  <a:ln>
                    <a:solidFill>
                      <a:srgbClr val="660066"/>
                    </a:solidFill>
                  </a:ln>
                </a:rPr>
                <a:t>Reconstruct original </a:t>
              </a:r>
              <a:br>
                <a:rPr lang="en-US" dirty="0" smtClean="0">
                  <a:ln>
                    <a:solidFill>
                      <a:srgbClr val="660066"/>
                    </a:solidFill>
                  </a:ln>
                </a:rPr>
              </a:br>
              <a:r>
                <a:rPr lang="en-US" dirty="0" smtClean="0">
                  <a:ln>
                    <a:solidFill>
                      <a:srgbClr val="660066"/>
                    </a:solidFill>
                  </a:ln>
                </a:rPr>
                <a:t>full-length transcripts</a:t>
              </a:r>
              <a:endParaRPr lang="en-US" dirty="0">
                <a:ln>
                  <a:solidFill>
                    <a:srgbClr val="660066"/>
                  </a:solidFill>
                </a:ln>
              </a:endParaRP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smtClean="0">
                <a:solidFill>
                  <a:srgbClr val="660066"/>
                </a:solidFill>
              </a:rPr>
              <a:t>(Avg. ~ 2 kb)</a:t>
            </a:r>
            <a:endParaRPr lang="en-US" b="1" i="1" dirty="0">
              <a:solidFill>
                <a:srgbClr val="660066"/>
              </a:solidFill>
            </a:endParaRP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smtClean="0">
                <a:solidFill>
                  <a:srgbClr val="660066"/>
                </a:solidFill>
              </a:rPr>
              <a:t>(Avg. ~ 300 b)</a:t>
            </a:r>
            <a:endParaRPr lang="en-US" b="1" i="1" dirty="0">
              <a:solidFill>
                <a:srgbClr val="660066"/>
              </a:solidFill>
            </a:endParaRP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smtClean="0">
                <a:solidFill>
                  <a:srgbClr val="660066"/>
                </a:solidFill>
              </a:rPr>
              <a:t>(~ 75 to 150 b reads, SE or PE)</a:t>
            </a:r>
            <a:endParaRPr lang="en-US" b="1" i="1" dirty="0">
              <a:solidFill>
                <a:srgbClr val="660066"/>
              </a:solidFill>
            </a:endParaRPr>
          </a:p>
        </p:txBody>
      </p:sp>
    </p:spTree>
    <p:extLst>
      <p:ext uri="{BB962C8B-B14F-4D97-AF65-F5344CB8AC3E}">
        <p14:creationId xmlns:p14="http://schemas.microsoft.com/office/powerpoint/2010/main" val="99640056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smtClean="0"/>
                <a:t>Nature Biotech, 2010</a:t>
              </a:r>
              <a:endParaRPr lang="en-US" sz="1200" dirty="0"/>
            </a:p>
          </p:txBody>
        </p:sp>
      </p:grpSp>
    </p:spTree>
    <p:extLst>
      <p:ext uri="{BB962C8B-B14F-4D97-AF65-F5344CB8AC3E}">
        <p14:creationId xmlns:p14="http://schemas.microsoft.com/office/powerpoint/2010/main" val="29608576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4368" y="365701"/>
            <a:ext cx="4203442" cy="6184134"/>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323273" y="-58540"/>
            <a:ext cx="8509000" cy="400110"/>
          </a:xfrm>
          <a:noFill/>
          <a:ln/>
        </p:spPr>
        <p:txBody>
          <a:bodyPr>
            <a:spAutoFit/>
          </a:bodyPr>
          <a:lstStyle/>
          <a:p>
            <a:pPr marL="0" indent="0" algn="ctr">
              <a:spcBef>
                <a:spcPct val="0"/>
              </a:spcBef>
              <a:buNone/>
            </a:pPr>
            <a:r>
              <a:rPr lang="en-US" sz="2000" b="1" dirty="0" smtClean="0">
                <a:solidFill>
                  <a:schemeClr val="tx2"/>
                </a:solidFill>
              </a:rPr>
              <a:t>RNA</a:t>
            </a:r>
            <a:r>
              <a:rPr lang="en-US" sz="2000" b="1" dirty="0">
                <a:solidFill>
                  <a:schemeClr val="tx2"/>
                </a:solidFill>
              </a:rPr>
              <a:t>-</a:t>
            </a:r>
            <a:r>
              <a:rPr lang="en-US" sz="2000" b="1" dirty="0" err="1">
                <a:solidFill>
                  <a:schemeClr val="tx2"/>
                </a:solidFill>
              </a:rPr>
              <a:t>seq</a:t>
            </a:r>
            <a:r>
              <a:rPr lang="en-US" sz="2000" b="1" dirty="0">
                <a:solidFill>
                  <a:schemeClr val="tx2"/>
                </a:solidFill>
              </a:rPr>
              <a:t> analysis flow chart.</a:t>
            </a:r>
          </a:p>
        </p:txBody>
      </p:sp>
      <p:sp>
        <p:nvSpPr>
          <p:cNvPr id="4100" name="Text Box 4"/>
          <p:cNvSpPr txBox="1">
            <a:spLocks noChangeArrowheads="1"/>
          </p:cNvSpPr>
          <p:nvPr/>
        </p:nvSpPr>
        <p:spPr bwMode="auto">
          <a:xfrm>
            <a:off x="116805" y="6549835"/>
            <a:ext cx="4797291" cy="25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2058" tIns="41029" rIns="82058" bIns="41029">
            <a:spAutoFit/>
          </a:bodyPr>
          <a:lstStyle/>
          <a:p>
            <a:pPr eaLnBrk="1" hangingPunct="1"/>
            <a:r>
              <a:rPr lang="en-US" sz="1100" dirty="0" smtClean="0">
                <a:hlinkClick r:id="rId3"/>
              </a:rPr>
              <a:t>http</a:t>
            </a:r>
            <a:r>
              <a:rPr lang="en-US" sz="1100" dirty="0">
                <a:hlinkClick r:id="rId3"/>
              </a:rPr>
              <a:t>://journals.plos.org/ploscompbiol/article?id=10.1371/journal.pcbi.1004393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21190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12306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33524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smtClean="0">
                <a:solidFill>
                  <a:srgbClr val="660066"/>
                </a:solidFill>
              </a:rPr>
              <a:t>Non-model organisms:</a:t>
            </a:r>
          </a:p>
          <a:p>
            <a:pPr algn="ctr"/>
            <a:r>
              <a:rPr lang="en-US" sz="2800" b="1" dirty="0" smtClean="0">
                <a:solidFill>
                  <a:srgbClr val="660066"/>
                </a:solidFill>
              </a:rPr>
              <a:t> “I don’t have a reference genome!”</a:t>
            </a:r>
            <a:endParaRPr lang="en-US" sz="2800" b="1" dirty="0">
              <a:solidFill>
                <a:srgbClr val="660066"/>
              </a:solidFill>
            </a:endParaRPr>
          </a:p>
        </p:txBody>
      </p:sp>
      <p:sp>
        <p:nvSpPr>
          <p:cNvPr id="19" name="Rectangle 18"/>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30984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28963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06287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smtClean="0"/>
              <a:t>Trinity</a:t>
            </a:r>
          </a:p>
          <a:p>
            <a:r>
              <a:rPr lang="en-US" b="1" dirty="0"/>
              <a:t>Oases</a:t>
            </a:r>
            <a:endParaRPr lang="en-US" b="1" dirty="0" smtClean="0"/>
          </a:p>
          <a:p>
            <a:r>
              <a:rPr lang="en-US" b="1" dirty="0" err="1" smtClean="0"/>
              <a:t>SoapDenovoTrans</a:t>
            </a:r>
            <a:endParaRPr lang="en-US" b="1" dirty="0" smtClean="0"/>
          </a:p>
          <a:p>
            <a:r>
              <a:rPr lang="en-US" b="1" dirty="0" err="1" smtClean="0"/>
              <a:t>AbyssTrans</a:t>
            </a:r>
            <a:endParaRPr lang="en-US" b="1" dirty="0" smtClean="0"/>
          </a:p>
          <a:p>
            <a:r>
              <a:rPr lang="en-US" b="1" dirty="0" smtClean="0"/>
              <a:t>IDBA-Tran</a:t>
            </a:r>
          </a:p>
          <a:p>
            <a:r>
              <a:rPr lang="en-US" b="1" dirty="0" smtClean="0"/>
              <a:t>Shannon</a:t>
            </a:r>
          </a:p>
          <a:p>
            <a:r>
              <a:rPr lang="en-US" b="1" dirty="0" err="1" smtClean="0"/>
              <a:t>BinPacker</a:t>
            </a:r>
            <a:endParaRPr lang="en-US" b="1" dirty="0" smtClean="0"/>
          </a:p>
          <a:p>
            <a:r>
              <a:rPr lang="en-US" b="1" dirty="0" smtClean="0"/>
              <a:t>Bridger</a:t>
            </a:r>
          </a:p>
          <a:p>
            <a:r>
              <a:rPr lang="en-US" b="1" dirty="0" smtClean="0"/>
              <a:t>…</a:t>
            </a:r>
          </a:p>
        </p:txBody>
      </p:sp>
      <p:sp>
        <p:nvSpPr>
          <p:cNvPr id="2" name="TextBox 1"/>
          <p:cNvSpPr txBox="1"/>
          <p:nvPr/>
        </p:nvSpPr>
        <p:spPr>
          <a:xfrm>
            <a:off x="6350254" y="3943778"/>
            <a:ext cx="765554" cy="1569660"/>
          </a:xfrm>
          <a:prstGeom prst="rect">
            <a:avLst/>
          </a:prstGeom>
          <a:solidFill>
            <a:srgbClr val="FFFFFF"/>
          </a:solidFill>
          <a:ln>
            <a:solidFill>
              <a:schemeClr val="tx1"/>
            </a:solidFill>
            <a:prstDash val="dot"/>
          </a:ln>
        </p:spPr>
        <p:txBody>
          <a:bodyPr wrap="none" rtlCol="0">
            <a:spAutoFit/>
          </a:bodyPr>
          <a:lstStyle/>
          <a:p>
            <a:r>
              <a:rPr lang="en-US" sz="1600" b="1" dirty="0" smtClean="0"/>
              <a:t>GMAP</a:t>
            </a:r>
          </a:p>
          <a:p>
            <a:r>
              <a:rPr lang="en-US" sz="1600" b="1" dirty="0" smtClean="0"/>
              <a:t>BLAT</a:t>
            </a:r>
          </a:p>
          <a:p>
            <a:r>
              <a:rPr lang="en-US" sz="1600" b="1" dirty="0" smtClean="0"/>
              <a:t>AAT</a:t>
            </a:r>
          </a:p>
          <a:p>
            <a:r>
              <a:rPr lang="en-US" sz="1600" b="1" dirty="0" err="1" smtClean="0"/>
              <a:t>Spidey</a:t>
            </a:r>
            <a:endParaRPr lang="en-US" sz="1600" b="1" dirty="0" smtClean="0"/>
          </a:p>
          <a:p>
            <a:r>
              <a:rPr lang="en-US" sz="1600" b="1" dirty="0" smtClean="0"/>
              <a:t>Sim4</a:t>
            </a:r>
          </a:p>
          <a:p>
            <a:r>
              <a:rPr lang="en-US" sz="1600" b="1" dirty="0" smtClean="0"/>
              <a:t>…</a:t>
            </a:r>
            <a:endParaRPr lang="en-US" sz="1600" b="1" dirty="0"/>
          </a:p>
        </p:txBody>
      </p:sp>
      <p:sp>
        <p:nvSpPr>
          <p:cNvPr id="8" name="TextBox 7"/>
          <p:cNvSpPr txBox="1"/>
          <p:nvPr/>
        </p:nvSpPr>
        <p:spPr>
          <a:xfrm>
            <a:off x="3586624" y="4438172"/>
            <a:ext cx="1290237" cy="2308324"/>
          </a:xfrm>
          <a:prstGeom prst="rect">
            <a:avLst/>
          </a:prstGeom>
          <a:solidFill>
            <a:srgbClr val="FFFFFF"/>
          </a:solidFill>
          <a:ln w="19050" cmpd="sng">
            <a:solidFill>
              <a:srgbClr val="000000"/>
            </a:solidFill>
            <a:prstDash val="dot"/>
          </a:ln>
        </p:spPr>
        <p:txBody>
          <a:bodyPr wrap="none" rtlCol="0">
            <a:spAutoFit/>
          </a:bodyPr>
          <a:lstStyle/>
          <a:p>
            <a:r>
              <a:rPr lang="en-US" sz="1600" b="1" dirty="0" smtClean="0"/>
              <a:t>Cufflinks</a:t>
            </a:r>
          </a:p>
          <a:p>
            <a:r>
              <a:rPr lang="en-US" sz="1600" b="1" dirty="0" err="1" smtClean="0"/>
              <a:t>Stringtie</a:t>
            </a:r>
            <a:endParaRPr lang="en-US" sz="1600" b="1" dirty="0" smtClean="0"/>
          </a:p>
          <a:p>
            <a:r>
              <a:rPr lang="en-US" sz="1600" b="1" dirty="0" err="1" smtClean="0"/>
              <a:t>IsoLasso</a:t>
            </a:r>
            <a:endParaRPr lang="en-US" sz="1600" b="1" dirty="0" smtClean="0"/>
          </a:p>
          <a:p>
            <a:r>
              <a:rPr lang="en-US" sz="1600" b="1" dirty="0" err="1" smtClean="0"/>
              <a:t>Bayesembler</a:t>
            </a:r>
            <a:endParaRPr lang="en-US" sz="1600" b="1" dirty="0" smtClean="0"/>
          </a:p>
          <a:p>
            <a:r>
              <a:rPr lang="en-US" sz="1600" b="1" dirty="0" smtClean="0"/>
              <a:t>Trip</a:t>
            </a:r>
          </a:p>
          <a:p>
            <a:r>
              <a:rPr lang="en-US" sz="1600" b="1" dirty="0" err="1" smtClean="0"/>
              <a:t>Traph</a:t>
            </a:r>
            <a:endParaRPr lang="en-US" sz="1600" b="1" dirty="0" smtClean="0"/>
          </a:p>
          <a:p>
            <a:r>
              <a:rPr lang="en-US" sz="1600" b="1" dirty="0" smtClean="0"/>
              <a:t>CEM</a:t>
            </a:r>
          </a:p>
          <a:p>
            <a:r>
              <a:rPr lang="en-US" sz="1600" b="1" dirty="0" err="1" smtClean="0"/>
              <a:t>TransComb</a:t>
            </a:r>
            <a:endParaRPr lang="en-US" sz="1600" b="1" dirty="0" smtClean="0"/>
          </a:p>
          <a:p>
            <a:r>
              <a:rPr lang="en-US" sz="1600" b="1" dirty="0" smtClean="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smtClean="0"/>
              <a:t>TopHat</a:t>
            </a:r>
            <a:r>
              <a:rPr lang="en-US" sz="1600" b="1" dirty="0" smtClean="0"/>
              <a:t> </a:t>
            </a:r>
            <a:br>
              <a:rPr lang="en-US" sz="1600" b="1" dirty="0" smtClean="0"/>
            </a:br>
            <a:r>
              <a:rPr lang="en-US" sz="1600" b="1" dirty="0" smtClean="0"/>
              <a:t>STAR</a:t>
            </a:r>
            <a:br>
              <a:rPr lang="en-US" sz="1600" b="1" dirty="0" smtClean="0"/>
            </a:br>
            <a:r>
              <a:rPr lang="en-US" sz="1600" b="1" dirty="0" smtClean="0"/>
              <a:t>HISAT</a:t>
            </a:r>
          </a:p>
          <a:p>
            <a:r>
              <a:rPr lang="en-US" sz="1600" b="1" dirty="0" smtClean="0"/>
              <a:t>GSNAP</a:t>
            </a:r>
          </a:p>
          <a:p>
            <a:r>
              <a:rPr lang="en-US" sz="1600" b="1" dirty="0" smtClean="0"/>
              <a:t>…</a:t>
            </a:r>
            <a:endParaRPr lang="en-US" sz="1600" b="1" dirty="0"/>
          </a:p>
        </p:txBody>
      </p:sp>
      <p:sp>
        <p:nvSpPr>
          <p:cNvPr id="3" name="TextBox 2"/>
          <p:cNvSpPr txBox="1"/>
          <p:nvPr/>
        </p:nvSpPr>
        <p:spPr>
          <a:xfrm>
            <a:off x="3120692"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smtClean="0"/>
              <a:t>Many tools to choose among:</a:t>
            </a:r>
            <a:endParaRPr lang="en-US" sz="2400" b="1" dirty="0"/>
          </a:p>
        </p:txBody>
      </p:sp>
    </p:spTree>
    <p:extLst>
      <p:ext uri="{BB962C8B-B14F-4D97-AF65-F5344CB8AC3E}">
        <p14:creationId xmlns:p14="http://schemas.microsoft.com/office/powerpoint/2010/main" val="92020895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smtClean="0"/>
              <a:t>Graph Data Structures Commonly Used For Assembly</a:t>
            </a:r>
            <a:endParaRPr lang="en-US" sz="2800" b="1" dirty="0"/>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smtClean="0"/>
                <a:t>Reads to Graph </a:t>
              </a:r>
              <a:endParaRPr lang="en-US" dirty="0"/>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smtClean="0"/>
                <a:t>Sequence</a:t>
              </a:r>
            </a:p>
            <a:p>
              <a:pPr marL="285750" indent="-285750">
                <a:buFont typeface="Arial"/>
                <a:buChar char="•"/>
              </a:pPr>
              <a:r>
                <a:rPr lang="en-US" dirty="0" smtClean="0"/>
                <a:t>Order</a:t>
              </a:r>
            </a:p>
            <a:p>
              <a:pPr marL="285750" indent="-285750">
                <a:buFont typeface="Arial"/>
                <a:buChar char="•"/>
              </a:pPr>
              <a:r>
                <a:rPr lang="en-US" dirty="0" smtClean="0"/>
                <a:t>Orientation (+, -)</a:t>
              </a:r>
            </a:p>
            <a:p>
              <a:pPr marL="285750" indent="-285750">
                <a:buFont typeface="Arial"/>
                <a:buChar char="•"/>
              </a:pPr>
              <a:r>
                <a:rPr lang="en-US" dirty="0" smtClean="0"/>
                <a:t>Overlap</a:t>
              </a:r>
              <a:endParaRPr lang="en-US" dirty="0"/>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smtClean="0"/>
                <a:t>GATC</a:t>
              </a:r>
              <a:endParaRPr lang="en-US" dirty="0"/>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smtClean="0"/>
                <a:t>CGATCA</a:t>
              </a:r>
              <a:endParaRPr lang="en-US" dirty="0"/>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smtClean="0"/>
                <a:t>GTC</a:t>
              </a:r>
              <a:endParaRPr lang="en-US" dirty="0"/>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smtClean="0"/>
                <a:t>CG</a:t>
              </a:r>
              <a:endParaRPr lang="en-US" dirty="0"/>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smtClean="0"/>
                <a:t>AGTCA</a:t>
              </a:r>
              <a:endParaRPr lang="en-US" dirty="0"/>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smtClean="0"/>
                <a:t>AGC</a:t>
              </a:r>
              <a:endParaRPr lang="en-US" dirty="0"/>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smtClean="0"/>
                <a:t>GATTACA</a:t>
              </a:r>
              <a:endParaRPr lang="en-US" dirty="0"/>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smtClean="0"/>
                <a:t>Nodes = sequence (+/-)</a:t>
              </a:r>
            </a:p>
            <a:p>
              <a:r>
                <a:rPr lang="en-US" dirty="0" smtClean="0"/>
                <a:t>Edges = order, overlap</a:t>
              </a:r>
              <a:endParaRPr lang="en-US" dirty="0"/>
            </a:p>
          </p:txBody>
        </p:sp>
      </p:grpSp>
    </p:spTree>
    <p:extLst>
      <p:ext uri="{BB962C8B-B14F-4D97-AF65-F5344CB8AC3E}">
        <p14:creationId xmlns:p14="http://schemas.microsoft.com/office/powerpoint/2010/main" val="29760477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smtClean="0"/>
              <a:t>Graph Data Structures Commonly Used For Assembly</a:t>
            </a:r>
            <a:endParaRPr lang="en-US" sz="2800" b="1" dirty="0"/>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smtClean="0"/>
                <a:t>GATC</a:t>
              </a:r>
              <a:endParaRPr lang="en-US" dirty="0"/>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smtClean="0"/>
                <a:t>CGATCA</a:t>
              </a:r>
              <a:endParaRPr lang="en-US" dirty="0"/>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smtClean="0"/>
                <a:t>GTC</a:t>
              </a:r>
              <a:endParaRPr lang="en-US" dirty="0"/>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smtClean="0"/>
                <a:t>CG</a:t>
              </a:r>
              <a:endParaRPr lang="en-US" dirty="0"/>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smtClean="0"/>
                <a:t>AGTCA</a:t>
              </a:r>
              <a:endParaRPr lang="en-US" dirty="0"/>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smtClean="0"/>
                <a:t>AGC</a:t>
              </a:r>
              <a:endParaRPr lang="en-US" dirty="0"/>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smtClean="0"/>
                <a:t>GATTACA</a:t>
              </a:r>
              <a:endParaRPr lang="en-US" dirty="0"/>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smtClean="0">
                <a:solidFill>
                  <a:srgbClr val="660066"/>
                </a:solidFill>
              </a:rPr>
              <a:t>GATCGTCCGAGCGATTACA</a:t>
            </a:r>
            <a:endParaRPr lang="en-US" sz="2800" b="1" dirty="0">
              <a:solidFill>
                <a:srgbClr val="660066"/>
              </a:solidFill>
            </a:endParaRP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smtClean="0"/>
              <a:t>Reads to Graph </a:t>
            </a:r>
            <a:endParaRPr lang="en-US" dirty="0"/>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smtClean="0"/>
              <a:t>Sequence</a:t>
            </a:r>
          </a:p>
          <a:p>
            <a:pPr marL="285750" indent="-285750">
              <a:buFont typeface="Arial"/>
              <a:buChar char="•"/>
            </a:pPr>
            <a:r>
              <a:rPr lang="en-US" dirty="0" smtClean="0"/>
              <a:t>Order</a:t>
            </a:r>
          </a:p>
          <a:p>
            <a:pPr marL="285750" indent="-285750">
              <a:buFont typeface="Arial"/>
              <a:buChar char="•"/>
            </a:pPr>
            <a:r>
              <a:rPr lang="en-US" dirty="0" smtClean="0"/>
              <a:t>Orientation (+, -)</a:t>
            </a:r>
          </a:p>
          <a:p>
            <a:pPr marL="285750" indent="-285750">
              <a:buFont typeface="Arial"/>
              <a:buChar char="•"/>
            </a:pPr>
            <a:r>
              <a:rPr lang="en-US" dirty="0" smtClean="0"/>
              <a:t>Overlap</a:t>
            </a:r>
            <a:endParaRPr lang="en-US" dirty="0"/>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smtClean="0"/>
              <a:t>Nodes = sequence (+/-)</a:t>
            </a:r>
          </a:p>
          <a:p>
            <a:r>
              <a:rPr lang="en-US" dirty="0" smtClean="0"/>
              <a:t>Edges = order, overlap</a:t>
            </a:r>
            <a:endParaRPr lang="en-US" dirty="0"/>
          </a:p>
        </p:txBody>
      </p:sp>
    </p:spTree>
    <p:extLst>
      <p:ext uri="{BB962C8B-B14F-4D97-AF65-F5344CB8AC3E}">
        <p14:creationId xmlns:p14="http://schemas.microsoft.com/office/powerpoint/2010/main" val="2341624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Tree>
    <p:extLst>
      <p:ext uri="{BB962C8B-B14F-4D97-AF65-F5344CB8AC3E}">
        <p14:creationId xmlns:p14="http://schemas.microsoft.com/office/powerpoint/2010/main" val="103788708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smtClean="0"/>
              <a:t>Alignment segment piles  =&gt;   exon regions</a:t>
            </a:r>
            <a:endParaRPr lang="en-US" dirty="0"/>
          </a:p>
        </p:txBody>
      </p:sp>
    </p:spTree>
    <p:extLst>
      <p:ext uri="{BB962C8B-B14F-4D97-AF65-F5344CB8AC3E}">
        <p14:creationId xmlns:p14="http://schemas.microsoft.com/office/powerpoint/2010/main" val="16434901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smtClean="0">
                <a:solidFill>
                  <a:schemeClr val="tx2"/>
                </a:solidFill>
              </a:rPr>
              <a:t>RNA</a:t>
            </a:r>
            <a:r>
              <a:rPr lang="en-US" sz="2000" b="1" dirty="0">
                <a:solidFill>
                  <a:schemeClr val="tx2"/>
                </a:solidFill>
              </a:rPr>
              <a:t>-</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smtClean="0">
                <a:hlinkClick r:id="rId3"/>
              </a:rPr>
              <a:t>http</a:t>
            </a:r>
            <a:r>
              <a:rPr lang="en-US" sz="1100" dirty="0">
                <a:hlinkClick r:id="rId3"/>
              </a:rPr>
              <a:t>://journals.plos.org/ploscompbiol/article?id=10.1371/journal.pcbi.1004393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1"/>
          <p:cNvSpPr/>
          <p:nvPr/>
        </p:nvSpPr>
        <p:spPr>
          <a:xfrm>
            <a:off x="1027496" y="1255665"/>
            <a:ext cx="3995817" cy="2782440"/>
          </a:xfrm>
          <a:custGeom>
            <a:avLst/>
            <a:gdLst>
              <a:gd name="connsiteX0" fmla="*/ 3995817 w 3995817"/>
              <a:gd name="connsiteY0" fmla="*/ 0 h 2782440"/>
              <a:gd name="connsiteX1" fmla="*/ 3995817 w 3995817"/>
              <a:gd name="connsiteY1" fmla="*/ 370992 h 2782440"/>
              <a:gd name="connsiteX2" fmla="*/ 2825614 w 3995817"/>
              <a:gd name="connsiteY2" fmla="*/ 870404 h 2782440"/>
              <a:gd name="connsiteX3" fmla="*/ 2825614 w 3995817"/>
              <a:gd name="connsiteY3" fmla="*/ 2782440 h 2782440"/>
              <a:gd name="connsiteX4" fmla="*/ 14271 w 3995817"/>
              <a:gd name="connsiteY4" fmla="*/ 2711095 h 2782440"/>
              <a:gd name="connsiteX5" fmla="*/ 0 w 3995817"/>
              <a:gd name="connsiteY5" fmla="*/ 242572 h 2782440"/>
              <a:gd name="connsiteX6" fmla="*/ 3995817 w 3995817"/>
              <a:gd name="connsiteY6" fmla="*/ 0 h 27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5817" h="2782440">
                <a:moveTo>
                  <a:pt x="3995817" y="0"/>
                </a:moveTo>
                <a:lnTo>
                  <a:pt x="3995817" y="370992"/>
                </a:lnTo>
                <a:lnTo>
                  <a:pt x="2825614" y="870404"/>
                </a:lnTo>
                <a:lnTo>
                  <a:pt x="2825614" y="2782440"/>
                </a:lnTo>
                <a:lnTo>
                  <a:pt x="14271" y="2711095"/>
                </a:lnTo>
                <a:lnTo>
                  <a:pt x="0" y="242572"/>
                </a:lnTo>
                <a:lnTo>
                  <a:pt x="399581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reeform 2"/>
          <p:cNvSpPr/>
          <p:nvPr/>
        </p:nvSpPr>
        <p:spPr>
          <a:xfrm>
            <a:off x="884788" y="3866878"/>
            <a:ext cx="3253737" cy="2439985"/>
          </a:xfrm>
          <a:custGeom>
            <a:avLst/>
            <a:gdLst>
              <a:gd name="connsiteX0" fmla="*/ 57083 w 3253737"/>
              <a:gd name="connsiteY0" fmla="*/ 0 h 2439985"/>
              <a:gd name="connsiteX1" fmla="*/ 3253737 w 3253737"/>
              <a:gd name="connsiteY1" fmla="*/ 42806 h 2439985"/>
              <a:gd name="connsiteX2" fmla="*/ 3196654 w 3253737"/>
              <a:gd name="connsiteY2" fmla="*/ 2439985 h 2439985"/>
              <a:gd name="connsiteX3" fmla="*/ 0 w 3253737"/>
              <a:gd name="connsiteY3" fmla="*/ 2425716 h 2439985"/>
              <a:gd name="connsiteX4" fmla="*/ 57083 w 3253737"/>
              <a:gd name="connsiteY4" fmla="*/ 0 h 2439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737" h="2439985">
                <a:moveTo>
                  <a:pt x="57083" y="0"/>
                </a:moveTo>
                <a:lnTo>
                  <a:pt x="3253737" y="42806"/>
                </a:lnTo>
                <a:lnTo>
                  <a:pt x="3196654" y="2439985"/>
                </a:lnTo>
                <a:lnTo>
                  <a:pt x="0" y="2425716"/>
                </a:lnTo>
                <a:lnTo>
                  <a:pt x="57083"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3767485" y="1569581"/>
            <a:ext cx="4523836" cy="1769346"/>
          </a:xfrm>
          <a:custGeom>
            <a:avLst/>
            <a:gdLst>
              <a:gd name="connsiteX0" fmla="*/ 2611552 w 4523836"/>
              <a:gd name="connsiteY0" fmla="*/ 28538 h 1769346"/>
              <a:gd name="connsiteX1" fmla="*/ 0 w 4523836"/>
              <a:gd name="connsiteY1" fmla="*/ 0 h 1769346"/>
              <a:gd name="connsiteX2" fmla="*/ 0 w 4523836"/>
              <a:gd name="connsiteY2" fmla="*/ 1769346 h 1769346"/>
              <a:gd name="connsiteX3" fmla="*/ 0 w 4523836"/>
              <a:gd name="connsiteY3" fmla="*/ 1769346 h 1769346"/>
              <a:gd name="connsiteX4" fmla="*/ 1584056 w 4523836"/>
              <a:gd name="connsiteY4" fmla="*/ 1498237 h 1769346"/>
              <a:gd name="connsiteX5" fmla="*/ 1584056 w 4523836"/>
              <a:gd name="connsiteY5" fmla="*/ 1498237 h 1769346"/>
              <a:gd name="connsiteX6" fmla="*/ 1626868 w 4523836"/>
              <a:gd name="connsiteY6" fmla="*/ 1398355 h 1769346"/>
              <a:gd name="connsiteX7" fmla="*/ 4523836 w 4523836"/>
              <a:gd name="connsiteY7" fmla="*/ 1455430 h 1769346"/>
              <a:gd name="connsiteX8" fmla="*/ 4224150 w 4523836"/>
              <a:gd name="connsiteY8" fmla="*/ 14269 h 1769346"/>
              <a:gd name="connsiteX9" fmla="*/ 2554469 w 4523836"/>
              <a:gd name="connsiteY9" fmla="*/ 42807 h 176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3836" h="1769346">
                <a:moveTo>
                  <a:pt x="2611552" y="28538"/>
                </a:moveTo>
                <a:lnTo>
                  <a:pt x="0" y="0"/>
                </a:lnTo>
                <a:lnTo>
                  <a:pt x="0" y="1769346"/>
                </a:lnTo>
                <a:lnTo>
                  <a:pt x="0" y="1769346"/>
                </a:lnTo>
                <a:lnTo>
                  <a:pt x="1584056" y="1498237"/>
                </a:lnTo>
                <a:lnTo>
                  <a:pt x="1584056" y="1498237"/>
                </a:lnTo>
                <a:lnTo>
                  <a:pt x="1626868" y="1398355"/>
                </a:lnTo>
                <a:lnTo>
                  <a:pt x="4523836" y="1455430"/>
                </a:lnTo>
                <a:lnTo>
                  <a:pt x="4224150" y="14269"/>
                </a:lnTo>
                <a:lnTo>
                  <a:pt x="2554469" y="42807"/>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Freeform 4"/>
          <p:cNvSpPr/>
          <p:nvPr/>
        </p:nvSpPr>
        <p:spPr>
          <a:xfrm>
            <a:off x="3767485" y="2982204"/>
            <a:ext cx="4552378" cy="1170052"/>
          </a:xfrm>
          <a:custGeom>
            <a:avLst/>
            <a:gdLst>
              <a:gd name="connsiteX0" fmla="*/ 0 w 4552378"/>
              <a:gd name="connsiteY0" fmla="*/ 385261 h 1170052"/>
              <a:gd name="connsiteX1" fmla="*/ 1669681 w 4552378"/>
              <a:gd name="connsiteY1" fmla="*/ 0 h 1170052"/>
              <a:gd name="connsiteX2" fmla="*/ 4552378 w 4552378"/>
              <a:gd name="connsiteY2" fmla="*/ 71345 h 1170052"/>
              <a:gd name="connsiteX3" fmla="*/ 4324045 w 4552378"/>
              <a:gd name="connsiteY3" fmla="*/ 1170052 h 1170052"/>
              <a:gd name="connsiteX4" fmla="*/ 513748 w 4552378"/>
              <a:gd name="connsiteY4" fmla="*/ 1141514 h 1170052"/>
              <a:gd name="connsiteX5" fmla="*/ 385311 w 4552378"/>
              <a:gd name="connsiteY5" fmla="*/ 385261 h 1170052"/>
              <a:gd name="connsiteX6" fmla="*/ 57083 w 4552378"/>
              <a:gd name="connsiteY6" fmla="*/ 399530 h 117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378" h="1170052">
                <a:moveTo>
                  <a:pt x="0" y="385261"/>
                </a:moveTo>
                <a:lnTo>
                  <a:pt x="1669681" y="0"/>
                </a:lnTo>
                <a:lnTo>
                  <a:pt x="4552378" y="71345"/>
                </a:lnTo>
                <a:lnTo>
                  <a:pt x="4324045" y="1170052"/>
                </a:lnTo>
                <a:lnTo>
                  <a:pt x="513748" y="1141514"/>
                </a:lnTo>
                <a:lnTo>
                  <a:pt x="385311" y="385261"/>
                </a:lnTo>
                <a:lnTo>
                  <a:pt x="57083" y="399530"/>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254656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smtClean="0"/>
              <a:t>Large alignment gaps   =&gt;   introns  </a:t>
            </a:r>
            <a:endParaRPr lang="en-US" dirty="0"/>
          </a:p>
        </p:txBody>
      </p:sp>
    </p:spTree>
    <p:extLst>
      <p:ext uri="{BB962C8B-B14F-4D97-AF65-F5344CB8AC3E}">
        <p14:creationId xmlns:p14="http://schemas.microsoft.com/office/powerpoint/2010/main" val="370975099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smtClean="0"/>
              <a:t>Overlapping but different introns =  evidence of alternative splicing</a:t>
            </a:r>
            <a:endParaRPr lang="en-US" dirty="0"/>
          </a:p>
        </p:txBody>
      </p:sp>
    </p:spTree>
    <p:extLst>
      <p:ext uri="{BB962C8B-B14F-4D97-AF65-F5344CB8AC3E}">
        <p14:creationId xmlns:p14="http://schemas.microsoft.com/office/powerpoint/2010/main" val="10239374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Tree>
    <p:extLst>
      <p:ext uri="{BB962C8B-B14F-4D97-AF65-F5344CB8AC3E}">
        <p14:creationId xmlns:p14="http://schemas.microsoft.com/office/powerpoint/2010/main" val="126971650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smtClean="0"/>
              <a:t>Individual reads can yield multiple exon and intron segments (splice patterns)</a:t>
            </a:r>
            <a:endParaRPr lang="en-US" dirty="0"/>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8132033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smtClean="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8972436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smtClean="0"/>
              <a:t>Construct graph from unique splice patterns of aligned reads.</a:t>
            </a:r>
            <a:endParaRPr lang="en-US" b="1" dirty="0"/>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smtClean="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07282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smtClean="0"/>
              <a:t>Construct graph from unique splice patterns of aligned reads.</a:t>
            </a:r>
            <a:endParaRPr lang="en-US" b="1" dirty="0"/>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smtClean="0"/>
              <a:t>Nodes = unique splice patterns</a:t>
            </a:r>
          </a:p>
          <a:p>
            <a:r>
              <a:rPr lang="en-US" dirty="0" smtClean="0"/>
              <a:t>Edges = compatible patterns</a:t>
            </a:r>
            <a:endParaRPr lang="en-US" dirty="0"/>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73420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smtClean="0"/>
              <a:t>Construct graph from unique splice patterns of aligned reads.</a:t>
            </a:r>
            <a:endParaRPr lang="en-US" b="1" dirty="0"/>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smtClean="0"/>
              <a:t>Nodes = unique splice patterns</a:t>
            </a:r>
          </a:p>
          <a:p>
            <a:r>
              <a:rPr lang="en-US" dirty="0" smtClean="0"/>
              <a:t>Edges = compatible patterns</a:t>
            </a:r>
            <a:endParaRPr lang="en-US" dirty="0"/>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83024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8"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smtClean="0"/>
              <a:t>Traverse paths through the graph to assemble transcript isoforms</a:t>
            </a:r>
            <a:endParaRPr lang="en-US" b="1" dirty="0"/>
          </a:p>
        </p:txBody>
      </p:sp>
    </p:spTree>
    <p:extLst>
      <p:ext uri="{BB962C8B-B14F-4D97-AF65-F5344CB8AC3E}">
        <p14:creationId xmlns:p14="http://schemas.microsoft.com/office/powerpoint/2010/main" val="23438567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8"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smtClean="0"/>
              <a:t>Traverse paths through the graph to assemble transcript isoforms</a:t>
            </a:r>
            <a:endParaRPr lang="en-US" b="1" dirty="0"/>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smtClean="0"/>
              <a:t>Reconstructed isoforms</a:t>
            </a:r>
            <a:endParaRPr lang="en-US" b="1" dirty="0"/>
          </a:p>
        </p:txBody>
      </p:sp>
    </p:spTree>
    <p:extLst>
      <p:ext uri="{BB962C8B-B14F-4D97-AF65-F5344CB8AC3E}">
        <p14:creationId xmlns:p14="http://schemas.microsoft.com/office/powerpoint/2010/main" val="72484993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smtClean="0">
                <a:solidFill>
                  <a:schemeClr val="tx2"/>
                </a:solidFill>
              </a:rPr>
              <a:t>RNA</a:t>
            </a:r>
            <a:r>
              <a:rPr lang="en-US" sz="2000" b="1" dirty="0">
                <a:solidFill>
                  <a:schemeClr val="tx2"/>
                </a:solidFill>
              </a:rPr>
              <a:t>-</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smtClean="0">
                <a:hlinkClick r:id="rId3"/>
              </a:rPr>
              <a:t>http</a:t>
            </a:r>
            <a:r>
              <a:rPr lang="en-US" sz="1100" dirty="0">
                <a:hlinkClick r:id="rId3"/>
              </a:rPr>
              <a:t>://journals.plos.org/ploscompbiol/article?id=10.1371/journal.pcbi.1004393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2"/>
          <p:cNvSpPr/>
          <p:nvPr/>
        </p:nvSpPr>
        <p:spPr>
          <a:xfrm>
            <a:off x="884788" y="3866878"/>
            <a:ext cx="3253737" cy="2439985"/>
          </a:xfrm>
          <a:custGeom>
            <a:avLst/>
            <a:gdLst>
              <a:gd name="connsiteX0" fmla="*/ 57083 w 3253737"/>
              <a:gd name="connsiteY0" fmla="*/ 0 h 2439985"/>
              <a:gd name="connsiteX1" fmla="*/ 3253737 w 3253737"/>
              <a:gd name="connsiteY1" fmla="*/ 42806 h 2439985"/>
              <a:gd name="connsiteX2" fmla="*/ 3196654 w 3253737"/>
              <a:gd name="connsiteY2" fmla="*/ 2439985 h 2439985"/>
              <a:gd name="connsiteX3" fmla="*/ 0 w 3253737"/>
              <a:gd name="connsiteY3" fmla="*/ 2425716 h 2439985"/>
              <a:gd name="connsiteX4" fmla="*/ 57083 w 3253737"/>
              <a:gd name="connsiteY4" fmla="*/ 0 h 2439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737" h="2439985">
                <a:moveTo>
                  <a:pt x="57083" y="0"/>
                </a:moveTo>
                <a:lnTo>
                  <a:pt x="3253737" y="42806"/>
                </a:lnTo>
                <a:lnTo>
                  <a:pt x="3196654" y="2439985"/>
                </a:lnTo>
                <a:lnTo>
                  <a:pt x="0" y="2425716"/>
                </a:lnTo>
                <a:lnTo>
                  <a:pt x="57083"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3767485" y="1569580"/>
            <a:ext cx="4523836" cy="2297297"/>
          </a:xfrm>
          <a:custGeom>
            <a:avLst/>
            <a:gdLst>
              <a:gd name="connsiteX0" fmla="*/ 2611552 w 4523836"/>
              <a:gd name="connsiteY0" fmla="*/ 28538 h 1769346"/>
              <a:gd name="connsiteX1" fmla="*/ 0 w 4523836"/>
              <a:gd name="connsiteY1" fmla="*/ 0 h 1769346"/>
              <a:gd name="connsiteX2" fmla="*/ 0 w 4523836"/>
              <a:gd name="connsiteY2" fmla="*/ 1769346 h 1769346"/>
              <a:gd name="connsiteX3" fmla="*/ 0 w 4523836"/>
              <a:gd name="connsiteY3" fmla="*/ 1769346 h 1769346"/>
              <a:gd name="connsiteX4" fmla="*/ 1584056 w 4523836"/>
              <a:gd name="connsiteY4" fmla="*/ 1498237 h 1769346"/>
              <a:gd name="connsiteX5" fmla="*/ 1584056 w 4523836"/>
              <a:gd name="connsiteY5" fmla="*/ 1498237 h 1769346"/>
              <a:gd name="connsiteX6" fmla="*/ 1626868 w 4523836"/>
              <a:gd name="connsiteY6" fmla="*/ 1398355 h 1769346"/>
              <a:gd name="connsiteX7" fmla="*/ 4523836 w 4523836"/>
              <a:gd name="connsiteY7" fmla="*/ 1455430 h 1769346"/>
              <a:gd name="connsiteX8" fmla="*/ 4224150 w 4523836"/>
              <a:gd name="connsiteY8" fmla="*/ 14269 h 1769346"/>
              <a:gd name="connsiteX9" fmla="*/ 2554469 w 4523836"/>
              <a:gd name="connsiteY9" fmla="*/ 42807 h 176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3836" h="1769346">
                <a:moveTo>
                  <a:pt x="2611552" y="28538"/>
                </a:moveTo>
                <a:lnTo>
                  <a:pt x="0" y="0"/>
                </a:lnTo>
                <a:lnTo>
                  <a:pt x="0" y="1769346"/>
                </a:lnTo>
                <a:lnTo>
                  <a:pt x="0" y="1769346"/>
                </a:lnTo>
                <a:lnTo>
                  <a:pt x="1584056" y="1498237"/>
                </a:lnTo>
                <a:lnTo>
                  <a:pt x="1584056" y="1498237"/>
                </a:lnTo>
                <a:lnTo>
                  <a:pt x="1626868" y="1398355"/>
                </a:lnTo>
                <a:lnTo>
                  <a:pt x="4523836" y="1455430"/>
                </a:lnTo>
                <a:lnTo>
                  <a:pt x="4224150" y="14269"/>
                </a:lnTo>
                <a:lnTo>
                  <a:pt x="2554469" y="42807"/>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Freeform 4"/>
          <p:cNvSpPr/>
          <p:nvPr/>
        </p:nvSpPr>
        <p:spPr>
          <a:xfrm>
            <a:off x="3767485" y="2982204"/>
            <a:ext cx="4552378" cy="1170052"/>
          </a:xfrm>
          <a:custGeom>
            <a:avLst/>
            <a:gdLst>
              <a:gd name="connsiteX0" fmla="*/ 0 w 4552378"/>
              <a:gd name="connsiteY0" fmla="*/ 385261 h 1170052"/>
              <a:gd name="connsiteX1" fmla="*/ 1669681 w 4552378"/>
              <a:gd name="connsiteY1" fmla="*/ 0 h 1170052"/>
              <a:gd name="connsiteX2" fmla="*/ 4552378 w 4552378"/>
              <a:gd name="connsiteY2" fmla="*/ 71345 h 1170052"/>
              <a:gd name="connsiteX3" fmla="*/ 4324045 w 4552378"/>
              <a:gd name="connsiteY3" fmla="*/ 1170052 h 1170052"/>
              <a:gd name="connsiteX4" fmla="*/ 513748 w 4552378"/>
              <a:gd name="connsiteY4" fmla="*/ 1141514 h 1170052"/>
              <a:gd name="connsiteX5" fmla="*/ 385311 w 4552378"/>
              <a:gd name="connsiteY5" fmla="*/ 385261 h 1170052"/>
              <a:gd name="connsiteX6" fmla="*/ 57083 w 4552378"/>
              <a:gd name="connsiteY6" fmla="*/ 399530 h 117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378" h="1170052">
                <a:moveTo>
                  <a:pt x="0" y="385261"/>
                </a:moveTo>
                <a:lnTo>
                  <a:pt x="1669681" y="0"/>
                </a:lnTo>
                <a:lnTo>
                  <a:pt x="4552378" y="71345"/>
                </a:lnTo>
                <a:lnTo>
                  <a:pt x="4324045" y="1170052"/>
                </a:lnTo>
                <a:lnTo>
                  <a:pt x="513748" y="1141514"/>
                </a:lnTo>
                <a:lnTo>
                  <a:pt x="385311" y="385261"/>
                </a:lnTo>
                <a:lnTo>
                  <a:pt x="57083" y="399530"/>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363170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89" y="2692640"/>
            <a:ext cx="8573681" cy="461665"/>
          </a:xfrm>
          <a:prstGeom prst="rect">
            <a:avLst/>
          </a:prstGeom>
          <a:noFill/>
        </p:spPr>
        <p:txBody>
          <a:bodyPr wrap="none" rtlCol="0">
            <a:spAutoFit/>
          </a:bodyPr>
          <a:lstStyle/>
          <a:p>
            <a:r>
              <a:rPr lang="en-US" sz="2400" dirty="0" smtClean="0"/>
              <a:t>What if you don’t have a high quality reference genome sequence?</a:t>
            </a:r>
            <a:endParaRPr lang="en-US" sz="2400" dirty="0"/>
          </a:p>
        </p:txBody>
      </p:sp>
    </p:spTree>
    <p:extLst>
      <p:ext uri="{BB962C8B-B14F-4D97-AF65-F5344CB8AC3E}">
        <p14:creationId xmlns:p14="http://schemas.microsoft.com/office/powerpoint/2010/main" val="23271605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smtClean="0"/>
              <a:t>Read Overlap Graph:    Reads as nodes, overlaps as edges</a:t>
            </a:r>
            <a:endParaRPr lang="en-US" sz="2400" b="1" dirty="0"/>
          </a:p>
        </p:txBody>
      </p:sp>
    </p:spTree>
    <p:extLst>
      <p:ext uri="{BB962C8B-B14F-4D97-AF65-F5344CB8AC3E}">
        <p14:creationId xmlns:p14="http://schemas.microsoft.com/office/powerpoint/2010/main" val="30315811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smtClean="0"/>
              <a:t>Read Overlap Graph:    Reads as nodes, overlaps as edges</a:t>
            </a:r>
            <a:endParaRPr lang="en-US" sz="2400" b="1" dirty="0"/>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smtClean="0"/>
              <a:t>Node = read</a:t>
            </a:r>
          </a:p>
          <a:p>
            <a:r>
              <a:rPr lang="en-US" dirty="0" smtClean="0"/>
              <a:t>Edge = overlap</a:t>
            </a:r>
            <a:endParaRPr lang="en-US" dirty="0"/>
          </a:p>
        </p:txBody>
      </p:sp>
    </p:spTree>
    <p:extLst>
      <p:ext uri="{BB962C8B-B14F-4D97-AF65-F5344CB8AC3E}">
        <p14:creationId xmlns:p14="http://schemas.microsoft.com/office/powerpoint/2010/main" val="379932190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smtClean="0"/>
              <a:t>Read Overlap Graph:    Reads as nodes, overlaps as edges</a:t>
            </a:r>
            <a:endParaRPr lang="en-US" sz="2400" b="1" dirty="0"/>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smtClean="0"/>
                <a:t>Transcript A</a:t>
              </a:r>
              <a:endParaRPr lang="en-US" dirty="0"/>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smtClean="0"/>
                <a:t>Transcript B</a:t>
              </a:r>
              <a:endParaRPr lang="en-US" dirty="0"/>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smtClean="0"/>
              <a:t> Generate consensus sequence where reads overlap</a:t>
            </a:r>
            <a:endParaRPr lang="en-US" dirty="0"/>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smtClean="0"/>
              <a:t>Node = read</a:t>
            </a:r>
          </a:p>
          <a:p>
            <a:r>
              <a:rPr lang="en-US" dirty="0" smtClean="0"/>
              <a:t>Edge = overlap</a:t>
            </a:r>
            <a:endParaRPr lang="en-US" dirty="0"/>
          </a:p>
        </p:txBody>
      </p:sp>
    </p:spTree>
    <p:extLst>
      <p:ext uri="{BB962C8B-B14F-4D97-AF65-F5344CB8AC3E}">
        <p14:creationId xmlns:p14="http://schemas.microsoft.com/office/powerpoint/2010/main" val="12050172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smtClean="0"/>
              <a:t>Finding pairwise overlaps between </a:t>
            </a:r>
            <a:r>
              <a:rPr lang="en-US" sz="2400" b="1" i="1" dirty="0" smtClean="0"/>
              <a:t>n</a:t>
            </a:r>
            <a:r>
              <a:rPr lang="en-US" sz="2400" b="1" dirty="0" smtClean="0"/>
              <a:t> reads involves ~ </a:t>
            </a:r>
            <a:r>
              <a:rPr lang="en-US" sz="2400" b="1" i="1" dirty="0" smtClean="0"/>
              <a:t>n</a:t>
            </a:r>
            <a:r>
              <a:rPr lang="en-US" sz="2400" b="1" i="1" baseline="30000" dirty="0" smtClean="0"/>
              <a:t>2</a:t>
            </a:r>
            <a:r>
              <a:rPr lang="en-US" sz="2400" b="1" dirty="0" smtClean="0"/>
              <a:t> comparisons.</a:t>
            </a:r>
            <a:endParaRPr lang="en-US" sz="2400" b="1" dirty="0"/>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smtClean="0">
                <a:solidFill>
                  <a:schemeClr val="tx1">
                    <a:lumMod val="65000"/>
                    <a:lumOff val="35000"/>
                  </a:schemeClr>
                </a:solidFill>
              </a:rPr>
              <a:t>Impractical for typical RNA-</a:t>
            </a:r>
            <a:r>
              <a:rPr lang="en-US" sz="2000" b="1" i="1" dirty="0" err="1" smtClean="0">
                <a:solidFill>
                  <a:schemeClr val="tx1">
                    <a:lumMod val="65000"/>
                    <a:lumOff val="35000"/>
                  </a:schemeClr>
                </a:solidFill>
              </a:rPr>
              <a:t>Seq</a:t>
            </a:r>
            <a:r>
              <a:rPr lang="en-US" sz="2000" b="1" i="1" dirty="0" smtClean="0">
                <a:solidFill>
                  <a:schemeClr val="tx1">
                    <a:lumMod val="65000"/>
                    <a:lumOff val="35000"/>
                  </a:schemeClr>
                </a:solidFill>
              </a:rPr>
              <a:t> data (50M reads)</a:t>
            </a:r>
            <a:endParaRPr lang="en-US" sz="2000" b="1" i="1" dirty="0">
              <a:solidFill>
                <a:schemeClr val="tx1">
                  <a:lumMod val="65000"/>
                  <a:lumOff val="35000"/>
                </a:schemeClr>
              </a:solidFill>
            </a:endParaRPr>
          </a:p>
        </p:txBody>
      </p:sp>
    </p:spTree>
    <p:extLst>
      <p:ext uri="{BB962C8B-B14F-4D97-AF65-F5344CB8AC3E}">
        <p14:creationId xmlns:p14="http://schemas.microsoft.com/office/powerpoint/2010/main" val="3980707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smtClean="0"/>
              <a:t>No genome to align to…   De novo assembly required</a:t>
            </a:r>
            <a:endParaRPr lang="en-US" sz="2800" b="1" dirty="0"/>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smtClean="0"/>
              <a:t>Want to avoid </a:t>
            </a:r>
            <a:r>
              <a:rPr lang="en-US" sz="2400" b="1" i="1" dirty="0" smtClean="0"/>
              <a:t>n</a:t>
            </a:r>
            <a:r>
              <a:rPr lang="en-US" sz="2400" b="1" i="1" baseline="30000" dirty="0" smtClean="0"/>
              <a:t>2</a:t>
            </a:r>
            <a:r>
              <a:rPr lang="en-US" sz="2400" dirty="0" smtClean="0"/>
              <a:t> read alignments to define overlaps</a:t>
            </a:r>
            <a:endParaRPr lang="en-US" sz="2400" dirty="0"/>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smtClean="0"/>
              <a:t>Use a de </a:t>
            </a:r>
            <a:r>
              <a:rPr lang="en-US" sz="2800" b="1" dirty="0" err="1" smtClean="0"/>
              <a:t>Bruijn</a:t>
            </a:r>
            <a:r>
              <a:rPr lang="en-US" sz="2800" b="1" dirty="0" smtClean="0"/>
              <a:t> graph</a:t>
            </a:r>
            <a:endParaRPr lang="en-US" sz="2800" b="1" dirty="0"/>
          </a:p>
        </p:txBody>
      </p:sp>
    </p:spTree>
    <p:extLst>
      <p:ext uri="{BB962C8B-B14F-4D97-AF65-F5344CB8AC3E}">
        <p14:creationId xmlns:p14="http://schemas.microsoft.com/office/powerpoint/2010/main" val="30051417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61920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856438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smtClean="0"/>
              <a:t>Nodes = unique k-</a:t>
            </a:r>
            <a:r>
              <a:rPr lang="en-US" dirty="0" err="1" smtClean="0"/>
              <a:t>mers</a:t>
            </a:r>
            <a:endParaRPr lang="en-US" dirty="0" smtClean="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7520458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smtClean="0"/>
              <a:t>Nodes = unique k-</a:t>
            </a:r>
            <a:r>
              <a:rPr lang="en-US" dirty="0" err="1" smtClean="0"/>
              <a:t>mers</a:t>
            </a:r>
            <a:endParaRPr lang="en-US" dirty="0" smtClean="0"/>
          </a:p>
          <a:p>
            <a:r>
              <a:rPr lang="en-US" dirty="0" smtClean="0"/>
              <a:t>Edges = overlap by (k-1)</a:t>
            </a:r>
            <a:endParaRPr lang="en-US" dirty="0"/>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862991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smtClean="0">
                <a:solidFill>
                  <a:schemeClr val="tx2"/>
                </a:solidFill>
              </a:rPr>
              <a:t>RNA</a:t>
            </a:r>
            <a:r>
              <a:rPr lang="en-US" sz="2000" b="1" dirty="0">
                <a:solidFill>
                  <a:schemeClr val="tx2"/>
                </a:solidFill>
              </a:rPr>
              <a:t>-</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smtClean="0">
                <a:hlinkClick r:id="rId3"/>
              </a:rPr>
              <a:t>http</a:t>
            </a:r>
            <a:r>
              <a:rPr lang="en-US" sz="1100" dirty="0">
                <a:hlinkClick r:id="rId3"/>
              </a:rPr>
              <a:t>://journals.plos.org/ploscompbiol/article?id=10.1371/journal.pcbi.1004393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p:cNvSpPr/>
          <p:nvPr/>
        </p:nvSpPr>
        <p:spPr>
          <a:xfrm>
            <a:off x="3767485" y="1569580"/>
            <a:ext cx="4523836" cy="2468525"/>
          </a:xfrm>
          <a:custGeom>
            <a:avLst/>
            <a:gdLst>
              <a:gd name="connsiteX0" fmla="*/ 2611552 w 4523836"/>
              <a:gd name="connsiteY0" fmla="*/ 28538 h 1769346"/>
              <a:gd name="connsiteX1" fmla="*/ 0 w 4523836"/>
              <a:gd name="connsiteY1" fmla="*/ 0 h 1769346"/>
              <a:gd name="connsiteX2" fmla="*/ 0 w 4523836"/>
              <a:gd name="connsiteY2" fmla="*/ 1769346 h 1769346"/>
              <a:gd name="connsiteX3" fmla="*/ 0 w 4523836"/>
              <a:gd name="connsiteY3" fmla="*/ 1769346 h 1769346"/>
              <a:gd name="connsiteX4" fmla="*/ 1584056 w 4523836"/>
              <a:gd name="connsiteY4" fmla="*/ 1498237 h 1769346"/>
              <a:gd name="connsiteX5" fmla="*/ 1584056 w 4523836"/>
              <a:gd name="connsiteY5" fmla="*/ 1498237 h 1769346"/>
              <a:gd name="connsiteX6" fmla="*/ 1626868 w 4523836"/>
              <a:gd name="connsiteY6" fmla="*/ 1398355 h 1769346"/>
              <a:gd name="connsiteX7" fmla="*/ 4523836 w 4523836"/>
              <a:gd name="connsiteY7" fmla="*/ 1455430 h 1769346"/>
              <a:gd name="connsiteX8" fmla="*/ 4224150 w 4523836"/>
              <a:gd name="connsiteY8" fmla="*/ 14269 h 1769346"/>
              <a:gd name="connsiteX9" fmla="*/ 2554469 w 4523836"/>
              <a:gd name="connsiteY9" fmla="*/ 42807 h 176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3836" h="1769346">
                <a:moveTo>
                  <a:pt x="2611552" y="28538"/>
                </a:moveTo>
                <a:lnTo>
                  <a:pt x="0" y="0"/>
                </a:lnTo>
                <a:lnTo>
                  <a:pt x="0" y="1769346"/>
                </a:lnTo>
                <a:lnTo>
                  <a:pt x="0" y="1769346"/>
                </a:lnTo>
                <a:lnTo>
                  <a:pt x="1584056" y="1498237"/>
                </a:lnTo>
                <a:lnTo>
                  <a:pt x="1584056" y="1498237"/>
                </a:lnTo>
                <a:lnTo>
                  <a:pt x="1626868" y="1398355"/>
                </a:lnTo>
                <a:lnTo>
                  <a:pt x="4523836" y="1455430"/>
                </a:lnTo>
                <a:lnTo>
                  <a:pt x="4224150" y="14269"/>
                </a:lnTo>
                <a:lnTo>
                  <a:pt x="2554469" y="42807"/>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4"/>
          <p:cNvSpPr/>
          <p:nvPr/>
        </p:nvSpPr>
        <p:spPr>
          <a:xfrm>
            <a:off x="3767485" y="2982204"/>
            <a:ext cx="4552378" cy="1170052"/>
          </a:xfrm>
          <a:custGeom>
            <a:avLst/>
            <a:gdLst>
              <a:gd name="connsiteX0" fmla="*/ 0 w 4552378"/>
              <a:gd name="connsiteY0" fmla="*/ 385261 h 1170052"/>
              <a:gd name="connsiteX1" fmla="*/ 1669681 w 4552378"/>
              <a:gd name="connsiteY1" fmla="*/ 0 h 1170052"/>
              <a:gd name="connsiteX2" fmla="*/ 4552378 w 4552378"/>
              <a:gd name="connsiteY2" fmla="*/ 71345 h 1170052"/>
              <a:gd name="connsiteX3" fmla="*/ 4324045 w 4552378"/>
              <a:gd name="connsiteY3" fmla="*/ 1170052 h 1170052"/>
              <a:gd name="connsiteX4" fmla="*/ 513748 w 4552378"/>
              <a:gd name="connsiteY4" fmla="*/ 1141514 h 1170052"/>
              <a:gd name="connsiteX5" fmla="*/ 385311 w 4552378"/>
              <a:gd name="connsiteY5" fmla="*/ 385261 h 1170052"/>
              <a:gd name="connsiteX6" fmla="*/ 57083 w 4552378"/>
              <a:gd name="connsiteY6" fmla="*/ 399530 h 117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378" h="1170052">
                <a:moveTo>
                  <a:pt x="0" y="385261"/>
                </a:moveTo>
                <a:lnTo>
                  <a:pt x="1669681" y="0"/>
                </a:lnTo>
                <a:lnTo>
                  <a:pt x="4552378" y="71345"/>
                </a:lnTo>
                <a:lnTo>
                  <a:pt x="4324045" y="1170052"/>
                </a:lnTo>
                <a:lnTo>
                  <a:pt x="513748" y="1141514"/>
                </a:lnTo>
                <a:lnTo>
                  <a:pt x="385311" y="385261"/>
                </a:lnTo>
                <a:lnTo>
                  <a:pt x="57083" y="399530"/>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94416812"/>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smtClean="0"/>
              <a:t>Nodes = unique k-</a:t>
            </a:r>
            <a:r>
              <a:rPr lang="en-US" dirty="0" err="1" smtClean="0"/>
              <a:t>mers</a:t>
            </a:r>
            <a:endParaRPr lang="en-US" dirty="0" smtClean="0"/>
          </a:p>
          <a:p>
            <a:r>
              <a:rPr lang="en-US" dirty="0" smtClean="0"/>
              <a:t>Edges = overlap by (k-1)</a:t>
            </a:r>
            <a:endParaRPr lang="en-US" dirty="0"/>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smtClean="0"/>
              <a:t>(k-1) overlap</a:t>
            </a:r>
            <a:endParaRPr lang="en-US" dirty="0"/>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85228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smtClean="0"/>
              <a:t>Nodes = unique k-</a:t>
            </a:r>
            <a:r>
              <a:rPr lang="en-US" dirty="0" err="1" smtClean="0"/>
              <a:t>mers</a:t>
            </a:r>
            <a:endParaRPr lang="en-US" dirty="0" smtClean="0"/>
          </a:p>
          <a:p>
            <a:r>
              <a:rPr lang="en-US" dirty="0" smtClean="0"/>
              <a:t>Edges = overlap by (k-1)</a:t>
            </a:r>
            <a:endParaRPr lang="en-US" dirty="0"/>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smtClean="0"/>
              <a:t>(k-1) overlap</a:t>
            </a:r>
            <a:endParaRPr lang="en-US" dirty="0"/>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126243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smtClean="0"/>
              <a:t>Nodes = unique k-</a:t>
            </a:r>
            <a:r>
              <a:rPr lang="en-US" dirty="0" err="1" smtClean="0"/>
              <a:t>mers</a:t>
            </a:r>
            <a:endParaRPr lang="en-US" dirty="0" smtClean="0"/>
          </a:p>
          <a:p>
            <a:r>
              <a:rPr lang="en-US" dirty="0" smtClean="0"/>
              <a:t>Edges = overlap by (k-1)</a:t>
            </a:r>
            <a:endParaRPr lang="en-US" dirty="0"/>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119704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smtClean="0"/>
                <a:t>Collapse the de </a:t>
              </a:r>
              <a:r>
                <a:rPr lang="en-US" b="1" dirty="0" err="1" smtClean="0"/>
                <a:t>Bruijn</a:t>
              </a:r>
              <a:r>
                <a:rPr lang="en-US" b="1" dirty="0" smtClean="0"/>
                <a:t> graph</a:t>
              </a:r>
              <a:endParaRPr lang="en-US" b="1" dirty="0"/>
            </a:p>
          </p:txBody>
        </p:sp>
      </p:grpSp>
    </p:spTree>
    <p:extLst>
      <p:ext uri="{BB962C8B-B14F-4D97-AF65-F5344CB8AC3E}">
        <p14:creationId xmlns:p14="http://schemas.microsoft.com/office/powerpoint/2010/main" val="11368626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smtClean="0"/>
                <a:t>Collapse the de </a:t>
              </a:r>
              <a:r>
                <a:rPr lang="en-US" b="1" dirty="0" err="1" smtClean="0"/>
                <a:t>Bruijn</a:t>
              </a:r>
              <a:r>
                <a:rPr lang="en-US" b="1" dirty="0" smtClean="0"/>
                <a:t> graph</a:t>
              </a:r>
              <a:endParaRPr lang="en-US" b="1" dirty="0"/>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smtClean="0"/>
              <a:t>Traverse the graph</a:t>
            </a:r>
            <a:endParaRPr lang="en-US" b="1" dirty="0"/>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smtClean="0"/>
              <a:t>Assemble Transcript Isoforms</a:t>
            </a:r>
            <a:endParaRPr lang="en-US" b="1" dirty="0"/>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92435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71" y="236160"/>
            <a:ext cx="8229600" cy="1143000"/>
          </a:xfrm>
        </p:spPr>
        <p:txBody>
          <a:bodyPr>
            <a:noAutofit/>
          </a:bodyPr>
          <a:lstStyle/>
          <a:p>
            <a:r>
              <a:rPr lang="en-US" sz="2400" b="1" dirty="0" smtClean="0"/>
              <a:t>Contrasting Genome and Transcriptome </a:t>
            </a:r>
            <a:r>
              <a:rPr lang="en-US" sz="3200" b="1" i="1" dirty="0" smtClean="0"/>
              <a:t>De novo </a:t>
            </a:r>
            <a:r>
              <a:rPr lang="en-US" sz="2400" b="1" dirty="0" smtClean="0"/>
              <a:t>Assembly</a:t>
            </a:r>
            <a:endParaRPr lang="en-US" sz="2400" b="1" dirty="0"/>
          </a:p>
        </p:txBody>
      </p:sp>
      <p:sp>
        <p:nvSpPr>
          <p:cNvPr id="4" name="TextBox 3"/>
          <p:cNvSpPr txBox="1"/>
          <p:nvPr/>
        </p:nvSpPr>
        <p:spPr>
          <a:xfrm>
            <a:off x="521197" y="1719753"/>
            <a:ext cx="2565125" cy="461665"/>
          </a:xfrm>
          <a:prstGeom prst="rect">
            <a:avLst/>
          </a:prstGeom>
          <a:noFill/>
        </p:spPr>
        <p:txBody>
          <a:bodyPr wrap="none" rtlCol="0">
            <a:spAutoFit/>
          </a:bodyPr>
          <a:lstStyle/>
          <a:p>
            <a:r>
              <a:rPr lang="en-US" sz="2400" b="1" u="sng" dirty="0" smtClean="0"/>
              <a:t>Genome Assembly</a:t>
            </a:r>
            <a:endParaRPr lang="en-US" sz="2400" b="1" u="sng" dirty="0"/>
          </a:p>
        </p:txBody>
      </p:sp>
      <p:sp>
        <p:nvSpPr>
          <p:cNvPr id="5" name="TextBox 4"/>
          <p:cNvSpPr txBox="1"/>
          <p:nvPr/>
        </p:nvSpPr>
        <p:spPr>
          <a:xfrm>
            <a:off x="4435701" y="1694097"/>
            <a:ext cx="3336220" cy="461665"/>
          </a:xfrm>
          <a:prstGeom prst="rect">
            <a:avLst/>
          </a:prstGeom>
          <a:noFill/>
        </p:spPr>
        <p:txBody>
          <a:bodyPr wrap="none" rtlCol="0">
            <a:spAutoFit/>
          </a:bodyPr>
          <a:lstStyle/>
          <a:p>
            <a:r>
              <a:rPr lang="en-US" sz="2400" b="1" u="sng" dirty="0" err="1" smtClean="0"/>
              <a:t>Transcriptome</a:t>
            </a:r>
            <a:r>
              <a:rPr lang="en-US" sz="2400" b="1" u="sng" dirty="0" smtClean="0"/>
              <a:t> Assembly</a:t>
            </a:r>
            <a:endParaRPr lang="en-US" sz="2400" b="1" u="sng" dirty="0"/>
          </a:p>
        </p:txBody>
      </p:sp>
      <p:grpSp>
        <p:nvGrpSpPr>
          <p:cNvPr id="17" name="Group 16"/>
          <p:cNvGrpSpPr/>
          <p:nvPr/>
        </p:nvGrpSpPr>
        <p:grpSpPr>
          <a:xfrm>
            <a:off x="235164" y="2284171"/>
            <a:ext cx="8908836" cy="400110"/>
            <a:chOff x="235164" y="2284171"/>
            <a:chExt cx="8908836" cy="400110"/>
          </a:xfrm>
        </p:grpSpPr>
        <p:sp>
          <p:nvSpPr>
            <p:cNvPr id="6" name="TextBox 5"/>
            <p:cNvSpPr txBox="1"/>
            <p:nvPr/>
          </p:nvSpPr>
          <p:spPr>
            <a:xfrm>
              <a:off x="235164" y="2284171"/>
              <a:ext cx="3892618" cy="400110"/>
            </a:xfrm>
            <a:prstGeom prst="rect">
              <a:avLst/>
            </a:prstGeom>
            <a:noFill/>
          </p:spPr>
          <p:txBody>
            <a:bodyPr wrap="square" rtlCol="0">
              <a:spAutoFit/>
            </a:bodyPr>
            <a:lstStyle/>
            <a:p>
              <a:pPr marL="285750" indent="-285750">
                <a:buFont typeface="Arial"/>
                <a:buChar char="•"/>
              </a:pPr>
              <a:r>
                <a:rPr lang="en-US" sz="2000" dirty="0" smtClean="0"/>
                <a:t>Uniform coverage</a:t>
              </a:r>
            </a:p>
          </p:txBody>
        </p:sp>
        <p:sp>
          <p:nvSpPr>
            <p:cNvPr id="7" name="TextBox 6"/>
            <p:cNvSpPr txBox="1"/>
            <p:nvPr/>
          </p:nvSpPr>
          <p:spPr>
            <a:xfrm>
              <a:off x="4146305" y="2284171"/>
              <a:ext cx="4997695" cy="400110"/>
            </a:xfrm>
            <a:prstGeom prst="rect">
              <a:avLst/>
            </a:prstGeom>
            <a:noFill/>
          </p:spPr>
          <p:txBody>
            <a:bodyPr wrap="square" rtlCol="0">
              <a:spAutoFit/>
            </a:bodyPr>
            <a:lstStyle/>
            <a:p>
              <a:pPr marL="285750" indent="-285750">
                <a:buFont typeface="Arial"/>
                <a:buChar char="•"/>
              </a:pPr>
              <a:r>
                <a:rPr lang="en-US" sz="2000" dirty="0" smtClean="0"/>
                <a:t>Exponentially distributed coverage levels</a:t>
              </a:r>
            </a:p>
          </p:txBody>
        </p:sp>
      </p:grpSp>
      <p:cxnSp>
        <p:nvCxnSpPr>
          <p:cNvPr id="12" name="Straight Connector 11"/>
          <p:cNvCxnSpPr/>
          <p:nvPr/>
        </p:nvCxnSpPr>
        <p:spPr>
          <a:xfrm>
            <a:off x="3977038" y="1719753"/>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35164" y="2957318"/>
            <a:ext cx="8366207" cy="400110"/>
            <a:chOff x="235164" y="2957318"/>
            <a:chExt cx="8366207" cy="400110"/>
          </a:xfrm>
        </p:grpSpPr>
        <p:sp>
          <p:nvSpPr>
            <p:cNvPr id="3" name="TextBox 2"/>
            <p:cNvSpPr txBox="1"/>
            <p:nvPr/>
          </p:nvSpPr>
          <p:spPr>
            <a:xfrm>
              <a:off x="235164" y="2957318"/>
              <a:ext cx="2962317" cy="400110"/>
            </a:xfrm>
            <a:prstGeom prst="rect">
              <a:avLst/>
            </a:prstGeom>
            <a:noFill/>
          </p:spPr>
          <p:txBody>
            <a:bodyPr wrap="square" rtlCol="0">
              <a:spAutoFit/>
            </a:bodyPr>
            <a:lstStyle/>
            <a:p>
              <a:pPr marL="285750" indent="-285750">
                <a:buFont typeface="Arial"/>
                <a:buChar char="•"/>
              </a:pPr>
              <a:r>
                <a:rPr lang="en-US" sz="2000" dirty="0" smtClean="0"/>
                <a:t>Single </a:t>
              </a:r>
              <a:r>
                <a:rPr lang="en-US" sz="2000" dirty="0" err="1" smtClean="0"/>
                <a:t>contig</a:t>
              </a:r>
              <a:r>
                <a:rPr lang="en-US" sz="2000" dirty="0" smtClean="0"/>
                <a:t> per locus</a:t>
              </a:r>
            </a:p>
          </p:txBody>
        </p:sp>
        <p:sp>
          <p:nvSpPr>
            <p:cNvPr id="10" name="TextBox 9"/>
            <p:cNvSpPr txBox="1"/>
            <p:nvPr/>
          </p:nvSpPr>
          <p:spPr>
            <a:xfrm>
              <a:off x="4146305" y="2957318"/>
              <a:ext cx="4455066" cy="400110"/>
            </a:xfrm>
            <a:prstGeom prst="rect">
              <a:avLst/>
            </a:prstGeom>
            <a:noFill/>
          </p:spPr>
          <p:txBody>
            <a:bodyPr wrap="none" rtlCol="0">
              <a:spAutoFit/>
            </a:bodyPr>
            <a:lstStyle/>
            <a:p>
              <a:pPr marL="285750" indent="-285750">
                <a:buFont typeface="Arial"/>
                <a:buChar char="•"/>
              </a:pPr>
              <a:r>
                <a:rPr lang="en-US" sz="2000" dirty="0" smtClean="0"/>
                <a:t>Multiple </a:t>
              </a:r>
              <a:r>
                <a:rPr lang="en-US" sz="2000" dirty="0" err="1" smtClean="0"/>
                <a:t>contigs</a:t>
              </a:r>
              <a:r>
                <a:rPr lang="en-US" sz="2000" dirty="0" smtClean="0"/>
                <a:t> per locus (alt splicing)</a:t>
              </a:r>
              <a:endParaRPr lang="en-US" sz="2000" dirty="0"/>
            </a:p>
          </p:txBody>
        </p:sp>
      </p:grpSp>
      <p:grpSp>
        <p:nvGrpSpPr>
          <p:cNvPr id="15" name="Group 14"/>
          <p:cNvGrpSpPr/>
          <p:nvPr/>
        </p:nvGrpSpPr>
        <p:grpSpPr>
          <a:xfrm>
            <a:off x="235163" y="3567486"/>
            <a:ext cx="8908837" cy="707886"/>
            <a:chOff x="235163" y="3567486"/>
            <a:chExt cx="8908837" cy="707886"/>
          </a:xfrm>
        </p:grpSpPr>
        <p:sp>
          <p:nvSpPr>
            <p:cNvPr id="8" name="TextBox 7"/>
            <p:cNvSpPr txBox="1"/>
            <p:nvPr/>
          </p:nvSpPr>
          <p:spPr>
            <a:xfrm>
              <a:off x="235163" y="3567486"/>
              <a:ext cx="3663483" cy="707886"/>
            </a:xfrm>
            <a:prstGeom prst="rect">
              <a:avLst/>
            </a:prstGeom>
            <a:noFill/>
          </p:spPr>
          <p:txBody>
            <a:bodyPr wrap="square" rtlCol="0">
              <a:spAutoFit/>
            </a:bodyPr>
            <a:lstStyle/>
            <a:p>
              <a:pPr marL="285750" indent="-285750">
                <a:buFont typeface="Arial"/>
                <a:buChar char="•"/>
              </a:pPr>
              <a:r>
                <a:rPr lang="en-US" sz="2000" dirty="0" smtClean="0"/>
                <a:t>Assemble small numbers of large Mb-length chromosomes</a:t>
              </a:r>
            </a:p>
          </p:txBody>
        </p:sp>
        <p:sp>
          <p:nvSpPr>
            <p:cNvPr id="11" name="TextBox 10"/>
            <p:cNvSpPr txBox="1"/>
            <p:nvPr/>
          </p:nvSpPr>
          <p:spPr>
            <a:xfrm>
              <a:off x="4127782" y="3567486"/>
              <a:ext cx="5016218" cy="707886"/>
            </a:xfrm>
            <a:prstGeom prst="rect">
              <a:avLst/>
            </a:prstGeom>
            <a:noFill/>
          </p:spPr>
          <p:txBody>
            <a:bodyPr wrap="square" rtlCol="0">
              <a:spAutoFit/>
            </a:bodyPr>
            <a:lstStyle/>
            <a:p>
              <a:pPr marL="342900" indent="-342900">
                <a:buFont typeface="Arial"/>
                <a:buChar char="•"/>
              </a:pPr>
              <a:r>
                <a:rPr lang="en-US" sz="2000" dirty="0" smtClean="0"/>
                <a:t>Assemble many thousands of Kb-length transcripts</a:t>
              </a:r>
            </a:p>
          </p:txBody>
        </p:sp>
      </p:grpSp>
      <p:grpSp>
        <p:nvGrpSpPr>
          <p:cNvPr id="14" name="Group 13"/>
          <p:cNvGrpSpPr/>
          <p:nvPr/>
        </p:nvGrpSpPr>
        <p:grpSpPr>
          <a:xfrm>
            <a:off x="235164" y="4611387"/>
            <a:ext cx="7417229" cy="400110"/>
            <a:chOff x="235164" y="4611387"/>
            <a:chExt cx="7417229" cy="400110"/>
          </a:xfrm>
        </p:grpSpPr>
        <p:sp>
          <p:nvSpPr>
            <p:cNvPr id="9" name="TextBox 8"/>
            <p:cNvSpPr txBox="1"/>
            <p:nvPr/>
          </p:nvSpPr>
          <p:spPr>
            <a:xfrm>
              <a:off x="235164" y="4611387"/>
              <a:ext cx="2907812" cy="400110"/>
            </a:xfrm>
            <a:prstGeom prst="rect">
              <a:avLst/>
            </a:prstGeom>
            <a:noFill/>
          </p:spPr>
          <p:txBody>
            <a:bodyPr wrap="square" rtlCol="0">
              <a:spAutoFit/>
            </a:bodyPr>
            <a:lstStyle/>
            <a:p>
              <a:pPr marL="285750" indent="-285750">
                <a:buFont typeface="Arial"/>
                <a:buChar char="•"/>
              </a:pPr>
              <a:r>
                <a:rPr lang="en-US" sz="2000" dirty="0" smtClean="0"/>
                <a:t>Double-stranded data</a:t>
              </a:r>
            </a:p>
          </p:txBody>
        </p:sp>
        <p:sp>
          <p:nvSpPr>
            <p:cNvPr id="13" name="TextBox 12"/>
            <p:cNvSpPr txBox="1"/>
            <p:nvPr/>
          </p:nvSpPr>
          <p:spPr>
            <a:xfrm>
              <a:off x="4146305" y="4611387"/>
              <a:ext cx="3506088" cy="400110"/>
            </a:xfrm>
            <a:prstGeom prst="rect">
              <a:avLst/>
            </a:prstGeom>
            <a:noFill/>
          </p:spPr>
          <p:txBody>
            <a:bodyPr wrap="none" rtlCol="0">
              <a:spAutoFit/>
            </a:bodyPr>
            <a:lstStyle/>
            <a:p>
              <a:pPr marL="285750" indent="-285750">
                <a:buFont typeface="Arial"/>
                <a:buChar char="•"/>
              </a:pPr>
              <a:r>
                <a:rPr lang="en-US" sz="2000" dirty="0" smtClean="0"/>
                <a:t>Strand-specific data available</a:t>
              </a:r>
            </a:p>
          </p:txBody>
        </p:sp>
      </p:grpSp>
      <p:pic>
        <p:nvPicPr>
          <p:cNvPr id="18" name="Picture 17" descr="TrinitySimpleLogo.jpg"/>
          <p:cNvPicPr>
            <a:picLocks noChangeAspect="1"/>
          </p:cNvPicPr>
          <p:nvPr/>
        </p:nvPicPr>
        <p:blipFill>
          <a:blip r:embed="rId3"/>
          <a:stretch>
            <a:fillRect/>
          </a:stretch>
        </p:blipFill>
        <p:spPr>
          <a:xfrm>
            <a:off x="4311794" y="5328550"/>
            <a:ext cx="4529601" cy="899005"/>
          </a:xfrm>
          <a:prstGeom prst="rect">
            <a:avLst/>
          </a:prstGeom>
        </p:spPr>
      </p:pic>
    </p:spTree>
    <p:extLst>
      <p:ext uri="{BB962C8B-B14F-4D97-AF65-F5344CB8AC3E}">
        <p14:creationId xmlns:p14="http://schemas.microsoft.com/office/powerpoint/2010/main" val="30316799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Trinity Aggregates Isolated Transcript Graphs</a:t>
            </a:r>
            <a:endParaRPr lang="en-US" sz="3200" dirty="0"/>
          </a:p>
        </p:txBody>
      </p:sp>
      <p:sp>
        <p:nvSpPr>
          <p:cNvPr id="4" name="Freeform 3"/>
          <p:cNvSpPr/>
          <p:nvPr/>
        </p:nvSpPr>
        <p:spPr>
          <a:xfrm>
            <a:off x="461445" y="2862935"/>
            <a:ext cx="3134700" cy="3015820"/>
          </a:xfrm>
          <a:custGeom>
            <a:avLst/>
            <a:gdLst>
              <a:gd name="connsiteX0" fmla="*/ 1553839 w 3134700"/>
              <a:gd name="connsiteY0" fmla="*/ 3015820 h 3015820"/>
              <a:gd name="connsiteX1" fmla="*/ 1621397 w 3134700"/>
              <a:gd name="connsiteY1" fmla="*/ 3002310 h 3015820"/>
              <a:gd name="connsiteX2" fmla="*/ 1702467 w 3134700"/>
              <a:gd name="connsiteY2" fmla="*/ 2934760 h 3015820"/>
              <a:gd name="connsiteX3" fmla="*/ 1756513 w 3134700"/>
              <a:gd name="connsiteY3" fmla="*/ 2907741 h 3015820"/>
              <a:gd name="connsiteX4" fmla="*/ 1810560 w 3134700"/>
              <a:gd name="connsiteY4" fmla="*/ 2840191 h 3015820"/>
              <a:gd name="connsiteX5" fmla="*/ 1878118 w 3134700"/>
              <a:gd name="connsiteY5" fmla="*/ 2799661 h 3015820"/>
              <a:gd name="connsiteX6" fmla="*/ 1945676 w 3134700"/>
              <a:gd name="connsiteY6" fmla="*/ 2745621 h 3015820"/>
              <a:gd name="connsiteX7" fmla="*/ 1986211 w 3134700"/>
              <a:gd name="connsiteY7" fmla="*/ 2718601 h 3015820"/>
              <a:gd name="connsiteX8" fmla="*/ 2013234 w 3134700"/>
              <a:gd name="connsiteY8" fmla="*/ 2678071 h 3015820"/>
              <a:gd name="connsiteX9" fmla="*/ 1972699 w 3134700"/>
              <a:gd name="connsiteY9" fmla="*/ 2610521 h 3015820"/>
              <a:gd name="connsiteX10" fmla="*/ 1959188 w 3134700"/>
              <a:gd name="connsiteY10" fmla="*/ 2569991 h 3015820"/>
              <a:gd name="connsiteX11" fmla="*/ 1932164 w 3134700"/>
              <a:gd name="connsiteY11" fmla="*/ 2542971 h 3015820"/>
              <a:gd name="connsiteX12" fmla="*/ 1878118 w 3134700"/>
              <a:gd name="connsiteY12" fmla="*/ 2461911 h 3015820"/>
              <a:gd name="connsiteX13" fmla="*/ 1810560 w 3134700"/>
              <a:gd name="connsiteY13" fmla="*/ 2353832 h 3015820"/>
              <a:gd name="connsiteX14" fmla="*/ 1770025 w 3134700"/>
              <a:gd name="connsiteY14" fmla="*/ 2326812 h 3015820"/>
              <a:gd name="connsiteX15" fmla="*/ 1702467 w 3134700"/>
              <a:gd name="connsiteY15" fmla="*/ 2232242 h 3015820"/>
              <a:gd name="connsiteX16" fmla="*/ 1675443 w 3134700"/>
              <a:gd name="connsiteY16" fmla="*/ 2191712 h 3015820"/>
              <a:gd name="connsiteX17" fmla="*/ 1634908 w 3134700"/>
              <a:gd name="connsiteY17" fmla="*/ 2124162 h 3015820"/>
              <a:gd name="connsiteX18" fmla="*/ 1607885 w 3134700"/>
              <a:gd name="connsiteY18" fmla="*/ 2056612 h 3015820"/>
              <a:gd name="connsiteX19" fmla="*/ 1540327 w 3134700"/>
              <a:gd name="connsiteY19" fmla="*/ 1962042 h 3015820"/>
              <a:gd name="connsiteX20" fmla="*/ 1499792 w 3134700"/>
              <a:gd name="connsiteY20" fmla="*/ 1853963 h 3015820"/>
              <a:gd name="connsiteX21" fmla="*/ 1526815 w 3134700"/>
              <a:gd name="connsiteY21" fmla="*/ 1435153 h 3015820"/>
              <a:gd name="connsiteX22" fmla="*/ 1540327 w 3134700"/>
              <a:gd name="connsiteY22" fmla="*/ 1394624 h 3015820"/>
              <a:gd name="connsiteX23" fmla="*/ 1621397 w 3134700"/>
              <a:gd name="connsiteY23" fmla="*/ 1259524 h 3015820"/>
              <a:gd name="connsiteX24" fmla="*/ 1634908 w 3134700"/>
              <a:gd name="connsiteY24" fmla="*/ 1205484 h 3015820"/>
              <a:gd name="connsiteX25" fmla="*/ 1702467 w 3134700"/>
              <a:gd name="connsiteY25" fmla="*/ 1097404 h 3015820"/>
              <a:gd name="connsiteX26" fmla="*/ 1743001 w 3134700"/>
              <a:gd name="connsiteY26" fmla="*/ 1016344 h 3015820"/>
              <a:gd name="connsiteX27" fmla="*/ 1783536 w 3134700"/>
              <a:gd name="connsiteY27" fmla="*/ 1002834 h 3015820"/>
              <a:gd name="connsiteX28" fmla="*/ 1878118 w 3134700"/>
              <a:gd name="connsiteY28" fmla="*/ 881245 h 3015820"/>
              <a:gd name="connsiteX29" fmla="*/ 1918653 w 3134700"/>
              <a:gd name="connsiteY29" fmla="*/ 854225 h 3015820"/>
              <a:gd name="connsiteX30" fmla="*/ 1864606 w 3134700"/>
              <a:gd name="connsiteY30" fmla="*/ 611045 h 3015820"/>
              <a:gd name="connsiteX31" fmla="*/ 1824071 w 3134700"/>
              <a:gd name="connsiteY31" fmla="*/ 584025 h 3015820"/>
              <a:gd name="connsiteX32" fmla="*/ 1715978 w 3134700"/>
              <a:gd name="connsiteY32" fmla="*/ 557005 h 3015820"/>
              <a:gd name="connsiteX33" fmla="*/ 1675443 w 3134700"/>
              <a:gd name="connsiteY33" fmla="*/ 543495 h 3015820"/>
              <a:gd name="connsiteX34" fmla="*/ 1607885 w 3134700"/>
              <a:gd name="connsiteY34" fmla="*/ 475945 h 3015820"/>
              <a:gd name="connsiteX35" fmla="*/ 1594373 w 3134700"/>
              <a:gd name="connsiteY35" fmla="*/ 435416 h 3015820"/>
              <a:gd name="connsiteX36" fmla="*/ 1553839 w 3134700"/>
              <a:gd name="connsiteY36" fmla="*/ 394886 h 3015820"/>
              <a:gd name="connsiteX37" fmla="*/ 1418722 w 3134700"/>
              <a:gd name="connsiteY37" fmla="*/ 408396 h 3015820"/>
              <a:gd name="connsiteX38" fmla="*/ 1391699 w 3134700"/>
              <a:gd name="connsiteY38" fmla="*/ 448925 h 3015820"/>
              <a:gd name="connsiteX39" fmla="*/ 1364676 w 3134700"/>
              <a:gd name="connsiteY39" fmla="*/ 557005 h 3015820"/>
              <a:gd name="connsiteX40" fmla="*/ 1391699 w 3134700"/>
              <a:gd name="connsiteY40" fmla="*/ 746145 h 3015820"/>
              <a:gd name="connsiteX41" fmla="*/ 1472769 w 3134700"/>
              <a:gd name="connsiteY41" fmla="*/ 800185 h 3015820"/>
              <a:gd name="connsiteX42" fmla="*/ 1567350 w 3134700"/>
              <a:gd name="connsiteY42" fmla="*/ 894755 h 3015820"/>
              <a:gd name="connsiteX43" fmla="*/ 1648420 w 3134700"/>
              <a:gd name="connsiteY43" fmla="*/ 948794 h 3015820"/>
              <a:gd name="connsiteX44" fmla="*/ 1743001 w 3134700"/>
              <a:gd name="connsiteY44" fmla="*/ 1043364 h 3015820"/>
              <a:gd name="connsiteX45" fmla="*/ 1810560 w 3134700"/>
              <a:gd name="connsiteY45" fmla="*/ 1137934 h 3015820"/>
              <a:gd name="connsiteX46" fmla="*/ 1878118 w 3134700"/>
              <a:gd name="connsiteY46" fmla="*/ 1205484 h 3015820"/>
              <a:gd name="connsiteX47" fmla="*/ 1905141 w 3134700"/>
              <a:gd name="connsiteY47" fmla="*/ 1246014 h 3015820"/>
              <a:gd name="connsiteX48" fmla="*/ 1999723 w 3134700"/>
              <a:gd name="connsiteY48" fmla="*/ 1327074 h 3015820"/>
              <a:gd name="connsiteX49" fmla="*/ 2094304 w 3134700"/>
              <a:gd name="connsiteY49" fmla="*/ 1502703 h 3015820"/>
              <a:gd name="connsiteX50" fmla="*/ 2121327 w 3134700"/>
              <a:gd name="connsiteY50" fmla="*/ 1597273 h 3015820"/>
              <a:gd name="connsiteX51" fmla="*/ 2148351 w 3134700"/>
              <a:gd name="connsiteY51" fmla="*/ 1705353 h 3015820"/>
              <a:gd name="connsiteX52" fmla="*/ 2188885 w 3134700"/>
              <a:gd name="connsiteY52" fmla="*/ 1840453 h 3015820"/>
              <a:gd name="connsiteX53" fmla="*/ 2202397 w 3134700"/>
              <a:gd name="connsiteY53" fmla="*/ 1948532 h 3015820"/>
              <a:gd name="connsiteX54" fmla="*/ 2229420 w 3134700"/>
              <a:gd name="connsiteY54" fmla="*/ 2029592 h 3015820"/>
              <a:gd name="connsiteX55" fmla="*/ 2242932 w 3134700"/>
              <a:gd name="connsiteY55" fmla="*/ 2110652 h 3015820"/>
              <a:gd name="connsiteX56" fmla="*/ 2229420 w 3134700"/>
              <a:gd name="connsiteY56" fmla="*/ 2286282 h 3015820"/>
              <a:gd name="connsiteX57" fmla="*/ 2094304 w 3134700"/>
              <a:gd name="connsiteY57" fmla="*/ 2353832 h 3015820"/>
              <a:gd name="connsiteX58" fmla="*/ 1499792 w 3134700"/>
              <a:gd name="connsiteY58" fmla="*/ 2367342 h 3015820"/>
              <a:gd name="connsiteX59" fmla="*/ 1337652 w 3134700"/>
              <a:gd name="connsiteY59" fmla="*/ 2394362 h 3015820"/>
              <a:gd name="connsiteX60" fmla="*/ 1216048 w 3134700"/>
              <a:gd name="connsiteY60" fmla="*/ 2421382 h 3015820"/>
              <a:gd name="connsiteX61" fmla="*/ 1134978 w 3134700"/>
              <a:gd name="connsiteY61" fmla="*/ 2434891 h 3015820"/>
              <a:gd name="connsiteX62" fmla="*/ 972838 w 3134700"/>
              <a:gd name="connsiteY62" fmla="*/ 2448401 h 3015820"/>
              <a:gd name="connsiteX63" fmla="*/ 918792 w 3134700"/>
              <a:gd name="connsiteY63" fmla="*/ 2461911 h 3015820"/>
              <a:gd name="connsiteX64" fmla="*/ 878257 w 3134700"/>
              <a:gd name="connsiteY64" fmla="*/ 2475421 h 3015820"/>
              <a:gd name="connsiteX65" fmla="*/ 770164 w 3134700"/>
              <a:gd name="connsiteY65" fmla="*/ 2394362 h 3015820"/>
              <a:gd name="connsiteX66" fmla="*/ 756652 w 3134700"/>
              <a:gd name="connsiteY66" fmla="*/ 2313302 h 3015820"/>
              <a:gd name="connsiteX67" fmla="*/ 824210 w 3134700"/>
              <a:gd name="connsiteY67" fmla="*/ 2002572 h 3015820"/>
              <a:gd name="connsiteX68" fmla="*/ 878257 w 3134700"/>
              <a:gd name="connsiteY68" fmla="*/ 1948532 h 3015820"/>
              <a:gd name="connsiteX69" fmla="*/ 959327 w 3134700"/>
              <a:gd name="connsiteY69" fmla="*/ 1880983 h 3015820"/>
              <a:gd name="connsiteX70" fmla="*/ 1053908 w 3134700"/>
              <a:gd name="connsiteY70" fmla="*/ 1826943 h 3015820"/>
              <a:gd name="connsiteX71" fmla="*/ 1134978 w 3134700"/>
              <a:gd name="connsiteY71" fmla="*/ 1745883 h 3015820"/>
              <a:gd name="connsiteX72" fmla="*/ 1310629 w 3134700"/>
              <a:gd name="connsiteY72" fmla="*/ 1678333 h 3015820"/>
              <a:gd name="connsiteX73" fmla="*/ 1810560 w 3134700"/>
              <a:gd name="connsiteY73" fmla="*/ 1705353 h 3015820"/>
              <a:gd name="connsiteX74" fmla="*/ 2026746 w 3134700"/>
              <a:gd name="connsiteY74" fmla="*/ 1732373 h 3015820"/>
              <a:gd name="connsiteX75" fmla="*/ 2391560 w 3134700"/>
              <a:gd name="connsiteY75" fmla="*/ 1678333 h 3015820"/>
              <a:gd name="connsiteX76" fmla="*/ 2445607 w 3134700"/>
              <a:gd name="connsiteY76" fmla="*/ 1624293 h 3015820"/>
              <a:gd name="connsiteX77" fmla="*/ 2499653 w 3134700"/>
              <a:gd name="connsiteY77" fmla="*/ 1475683 h 3015820"/>
              <a:gd name="connsiteX78" fmla="*/ 2513165 w 3134700"/>
              <a:gd name="connsiteY78" fmla="*/ 1354094 h 3015820"/>
              <a:gd name="connsiteX79" fmla="*/ 2499653 w 3134700"/>
              <a:gd name="connsiteY79" fmla="*/ 867735 h 3015820"/>
              <a:gd name="connsiteX80" fmla="*/ 2459118 w 3134700"/>
              <a:gd name="connsiteY80" fmla="*/ 786675 h 3015820"/>
              <a:gd name="connsiteX81" fmla="*/ 2378048 w 3134700"/>
              <a:gd name="connsiteY81" fmla="*/ 665085 h 3015820"/>
              <a:gd name="connsiteX82" fmla="*/ 2283467 w 3134700"/>
              <a:gd name="connsiteY82" fmla="*/ 597535 h 3015820"/>
              <a:gd name="connsiteX83" fmla="*/ 1905141 w 3134700"/>
              <a:gd name="connsiteY83" fmla="*/ 624555 h 3015820"/>
              <a:gd name="connsiteX84" fmla="*/ 1729490 w 3134700"/>
              <a:gd name="connsiteY84" fmla="*/ 705615 h 3015820"/>
              <a:gd name="connsiteX85" fmla="*/ 1675443 w 3134700"/>
              <a:gd name="connsiteY85" fmla="*/ 732635 h 3015820"/>
              <a:gd name="connsiteX86" fmla="*/ 1580862 w 3134700"/>
              <a:gd name="connsiteY86" fmla="*/ 813695 h 3015820"/>
              <a:gd name="connsiteX87" fmla="*/ 1526815 w 3134700"/>
              <a:gd name="connsiteY87" fmla="*/ 854225 h 3015820"/>
              <a:gd name="connsiteX88" fmla="*/ 1486280 w 3134700"/>
              <a:gd name="connsiteY88" fmla="*/ 894755 h 3015820"/>
              <a:gd name="connsiteX89" fmla="*/ 1445745 w 3134700"/>
              <a:gd name="connsiteY89" fmla="*/ 921775 h 3015820"/>
              <a:gd name="connsiteX90" fmla="*/ 1216048 w 3134700"/>
              <a:gd name="connsiteY90" fmla="*/ 1097404 h 3015820"/>
              <a:gd name="connsiteX91" fmla="*/ 1094443 w 3134700"/>
              <a:gd name="connsiteY91" fmla="*/ 1151444 h 3015820"/>
              <a:gd name="connsiteX92" fmla="*/ 1040396 w 3134700"/>
              <a:gd name="connsiteY92" fmla="*/ 1178464 h 3015820"/>
              <a:gd name="connsiteX93" fmla="*/ 1337652 w 3134700"/>
              <a:gd name="connsiteY93" fmla="*/ 1218994 h 3015820"/>
              <a:gd name="connsiteX94" fmla="*/ 1634908 w 3134700"/>
              <a:gd name="connsiteY94" fmla="*/ 1273034 h 3015820"/>
              <a:gd name="connsiteX95" fmla="*/ 1824071 w 3134700"/>
              <a:gd name="connsiteY95" fmla="*/ 1300054 h 3015820"/>
              <a:gd name="connsiteX96" fmla="*/ 1932164 w 3134700"/>
              <a:gd name="connsiteY96" fmla="*/ 1340584 h 3015820"/>
              <a:gd name="connsiteX97" fmla="*/ 2188885 w 3134700"/>
              <a:gd name="connsiteY97" fmla="*/ 1408134 h 3015820"/>
              <a:gd name="connsiteX98" fmla="*/ 2283467 w 3134700"/>
              <a:gd name="connsiteY98" fmla="*/ 1462173 h 3015820"/>
              <a:gd name="connsiteX99" fmla="*/ 2405072 w 3134700"/>
              <a:gd name="connsiteY99" fmla="*/ 1556743 h 3015820"/>
              <a:gd name="connsiteX100" fmla="*/ 2445607 w 3134700"/>
              <a:gd name="connsiteY100" fmla="*/ 1678333 h 3015820"/>
              <a:gd name="connsiteX101" fmla="*/ 2432095 w 3134700"/>
              <a:gd name="connsiteY101" fmla="*/ 1813433 h 3015820"/>
              <a:gd name="connsiteX102" fmla="*/ 2351025 w 3134700"/>
              <a:gd name="connsiteY102" fmla="*/ 1867473 h 3015820"/>
              <a:gd name="connsiteX103" fmla="*/ 2242932 w 3134700"/>
              <a:gd name="connsiteY103" fmla="*/ 1880983 h 3015820"/>
              <a:gd name="connsiteX104" fmla="*/ 2040257 w 3134700"/>
              <a:gd name="connsiteY104" fmla="*/ 1894493 h 3015820"/>
              <a:gd name="connsiteX105" fmla="*/ 770164 w 3134700"/>
              <a:gd name="connsiteY105" fmla="*/ 1908003 h 3015820"/>
              <a:gd name="connsiteX106" fmla="*/ 986350 w 3134700"/>
              <a:gd name="connsiteY106" fmla="*/ 2029592 h 3015820"/>
              <a:gd name="connsiteX107" fmla="*/ 1162001 w 3134700"/>
              <a:gd name="connsiteY107" fmla="*/ 2178202 h 3015820"/>
              <a:gd name="connsiteX108" fmla="*/ 1256583 w 3134700"/>
              <a:gd name="connsiteY108" fmla="*/ 2245752 h 3015820"/>
              <a:gd name="connsiteX109" fmla="*/ 1405211 w 3134700"/>
              <a:gd name="connsiteY109" fmla="*/ 2380852 h 3015820"/>
              <a:gd name="connsiteX110" fmla="*/ 1675443 w 3134700"/>
              <a:gd name="connsiteY110" fmla="*/ 2542971 h 3015820"/>
              <a:gd name="connsiteX111" fmla="*/ 2013234 w 3134700"/>
              <a:gd name="connsiteY111" fmla="*/ 2772641 h 3015820"/>
              <a:gd name="connsiteX112" fmla="*/ 2013234 w 3134700"/>
              <a:gd name="connsiteY112" fmla="*/ 2299792 h 3015820"/>
              <a:gd name="connsiteX113" fmla="*/ 1824071 w 3134700"/>
              <a:gd name="connsiteY113" fmla="*/ 1705353 h 3015820"/>
              <a:gd name="connsiteX114" fmla="*/ 1567350 w 3134700"/>
              <a:gd name="connsiteY114" fmla="*/ 1043364 h 3015820"/>
              <a:gd name="connsiteX115" fmla="*/ 1513304 w 3134700"/>
              <a:gd name="connsiteY115" fmla="*/ 921775 h 3015820"/>
              <a:gd name="connsiteX116" fmla="*/ 1459257 w 3134700"/>
              <a:gd name="connsiteY116" fmla="*/ 786675 h 3015820"/>
              <a:gd name="connsiteX117" fmla="*/ 1418722 w 3134700"/>
              <a:gd name="connsiteY117" fmla="*/ 746145 h 3015820"/>
              <a:gd name="connsiteX118" fmla="*/ 1391699 w 3134700"/>
              <a:gd name="connsiteY118" fmla="*/ 705615 h 3015820"/>
              <a:gd name="connsiteX119" fmla="*/ 1337652 w 3134700"/>
              <a:gd name="connsiteY119" fmla="*/ 638065 h 3015820"/>
              <a:gd name="connsiteX120" fmla="*/ 1310629 w 3134700"/>
              <a:gd name="connsiteY120" fmla="*/ 570515 h 3015820"/>
              <a:gd name="connsiteX121" fmla="*/ 1283606 w 3134700"/>
              <a:gd name="connsiteY121" fmla="*/ 489455 h 3015820"/>
              <a:gd name="connsiteX122" fmla="*/ 1297117 w 3134700"/>
              <a:gd name="connsiteY122" fmla="*/ 448925 h 3015820"/>
              <a:gd name="connsiteX123" fmla="*/ 1513304 w 3134700"/>
              <a:gd name="connsiteY123" fmla="*/ 448925 h 3015820"/>
              <a:gd name="connsiteX124" fmla="*/ 1891629 w 3134700"/>
              <a:gd name="connsiteY124" fmla="*/ 881245 h 3015820"/>
              <a:gd name="connsiteX125" fmla="*/ 2053769 w 3134700"/>
              <a:gd name="connsiteY125" fmla="*/ 1137934 h 3015820"/>
              <a:gd name="connsiteX126" fmla="*/ 2175374 w 3134700"/>
              <a:gd name="connsiteY126" fmla="*/ 1286544 h 3015820"/>
              <a:gd name="connsiteX127" fmla="*/ 2351025 w 3134700"/>
              <a:gd name="connsiteY127" fmla="*/ 1529723 h 3015820"/>
              <a:gd name="connsiteX128" fmla="*/ 2459118 w 3134700"/>
              <a:gd name="connsiteY128" fmla="*/ 1624293 h 3015820"/>
              <a:gd name="connsiteX129" fmla="*/ 2553700 w 3134700"/>
              <a:gd name="connsiteY129" fmla="*/ 1732373 h 3015820"/>
              <a:gd name="connsiteX130" fmla="*/ 2675304 w 3134700"/>
              <a:gd name="connsiteY130" fmla="*/ 1867473 h 3015820"/>
              <a:gd name="connsiteX131" fmla="*/ 2729351 w 3134700"/>
              <a:gd name="connsiteY131" fmla="*/ 1880983 h 3015820"/>
              <a:gd name="connsiteX132" fmla="*/ 2796909 w 3134700"/>
              <a:gd name="connsiteY132" fmla="*/ 1867473 h 3015820"/>
              <a:gd name="connsiteX133" fmla="*/ 2837444 w 3134700"/>
              <a:gd name="connsiteY133" fmla="*/ 1759393 h 3015820"/>
              <a:gd name="connsiteX134" fmla="*/ 2769886 w 3134700"/>
              <a:gd name="connsiteY134" fmla="*/ 1489193 h 3015820"/>
              <a:gd name="connsiteX135" fmla="*/ 2594235 w 3134700"/>
              <a:gd name="connsiteY135" fmla="*/ 1205484 h 3015820"/>
              <a:gd name="connsiteX136" fmla="*/ 2364537 w 3134700"/>
              <a:gd name="connsiteY136" fmla="*/ 962304 h 3015820"/>
              <a:gd name="connsiteX137" fmla="*/ 2296979 w 3134700"/>
              <a:gd name="connsiteY137" fmla="*/ 948794 h 3015820"/>
              <a:gd name="connsiteX138" fmla="*/ 2215909 w 3134700"/>
              <a:gd name="connsiteY138" fmla="*/ 908265 h 3015820"/>
              <a:gd name="connsiteX139" fmla="*/ 1715978 w 3134700"/>
              <a:gd name="connsiteY139" fmla="*/ 935285 h 3015820"/>
              <a:gd name="connsiteX140" fmla="*/ 1580862 w 3134700"/>
              <a:gd name="connsiteY140" fmla="*/ 1016344 h 3015820"/>
              <a:gd name="connsiteX141" fmla="*/ 1270094 w 3134700"/>
              <a:gd name="connsiteY141" fmla="*/ 1300054 h 3015820"/>
              <a:gd name="connsiteX142" fmla="*/ 1189024 w 3134700"/>
              <a:gd name="connsiteY142" fmla="*/ 1408134 h 3015820"/>
              <a:gd name="connsiteX143" fmla="*/ 1107955 w 3134700"/>
              <a:gd name="connsiteY143" fmla="*/ 1502703 h 3015820"/>
              <a:gd name="connsiteX144" fmla="*/ 1040396 w 3134700"/>
              <a:gd name="connsiteY144" fmla="*/ 1637803 h 3015820"/>
              <a:gd name="connsiteX145" fmla="*/ 1026885 w 3134700"/>
              <a:gd name="connsiteY145" fmla="*/ 1718863 h 3015820"/>
              <a:gd name="connsiteX146" fmla="*/ 1013373 w 3134700"/>
              <a:gd name="connsiteY146" fmla="*/ 1759393 h 3015820"/>
              <a:gd name="connsiteX147" fmla="*/ 972838 w 3134700"/>
              <a:gd name="connsiteY147" fmla="*/ 1880983 h 3015820"/>
              <a:gd name="connsiteX148" fmla="*/ 959327 w 3134700"/>
              <a:gd name="connsiteY148" fmla="*/ 1962042 h 3015820"/>
              <a:gd name="connsiteX149" fmla="*/ 932303 w 3134700"/>
              <a:gd name="connsiteY149" fmla="*/ 2029592 h 3015820"/>
              <a:gd name="connsiteX150" fmla="*/ 918792 w 3134700"/>
              <a:gd name="connsiteY150" fmla="*/ 2164692 h 3015820"/>
              <a:gd name="connsiteX151" fmla="*/ 999861 w 3134700"/>
              <a:gd name="connsiteY151" fmla="*/ 2367342 h 3015820"/>
              <a:gd name="connsiteX152" fmla="*/ 1080931 w 3134700"/>
              <a:gd name="connsiteY152" fmla="*/ 2380852 h 3015820"/>
              <a:gd name="connsiteX153" fmla="*/ 1216048 w 3134700"/>
              <a:gd name="connsiteY153" fmla="*/ 2394362 h 3015820"/>
              <a:gd name="connsiteX154" fmla="*/ 1851095 w 3134700"/>
              <a:gd name="connsiteY154" fmla="*/ 2448401 h 3015820"/>
              <a:gd name="connsiteX155" fmla="*/ 1986211 w 3134700"/>
              <a:gd name="connsiteY155" fmla="*/ 2529461 h 3015820"/>
              <a:gd name="connsiteX156" fmla="*/ 2053769 w 3134700"/>
              <a:gd name="connsiteY156" fmla="*/ 2542971 h 3015820"/>
              <a:gd name="connsiteX157" fmla="*/ 2229420 w 3134700"/>
              <a:gd name="connsiteY157" fmla="*/ 2583501 h 3015820"/>
              <a:gd name="connsiteX158" fmla="*/ 2364537 w 3134700"/>
              <a:gd name="connsiteY158" fmla="*/ 2651051 h 3015820"/>
              <a:gd name="connsiteX159" fmla="*/ 2418583 w 3134700"/>
              <a:gd name="connsiteY159" fmla="*/ 2718601 h 3015820"/>
              <a:gd name="connsiteX160" fmla="*/ 2472630 w 3134700"/>
              <a:gd name="connsiteY160" fmla="*/ 2772641 h 3015820"/>
              <a:gd name="connsiteX161" fmla="*/ 2513165 w 3134700"/>
              <a:gd name="connsiteY161" fmla="*/ 2867211 h 3015820"/>
              <a:gd name="connsiteX162" fmla="*/ 2499653 w 3134700"/>
              <a:gd name="connsiteY162" fmla="*/ 2759131 h 3015820"/>
              <a:gd name="connsiteX163" fmla="*/ 2405072 w 3134700"/>
              <a:gd name="connsiteY163" fmla="*/ 2597011 h 3015820"/>
              <a:gd name="connsiteX164" fmla="*/ 2364537 w 3134700"/>
              <a:gd name="connsiteY164" fmla="*/ 2488931 h 3015820"/>
              <a:gd name="connsiteX165" fmla="*/ 2175374 w 3134700"/>
              <a:gd name="connsiteY165" fmla="*/ 1962042 h 3015820"/>
              <a:gd name="connsiteX166" fmla="*/ 1864606 w 3134700"/>
              <a:gd name="connsiteY166" fmla="*/ 1502703 h 3015820"/>
              <a:gd name="connsiteX167" fmla="*/ 1216048 w 3134700"/>
              <a:gd name="connsiteY167" fmla="*/ 800185 h 3015820"/>
              <a:gd name="connsiteX168" fmla="*/ 1067420 w 3134700"/>
              <a:gd name="connsiteY168" fmla="*/ 719125 h 3015820"/>
              <a:gd name="connsiteX169" fmla="*/ 810699 w 3134700"/>
              <a:gd name="connsiteY169" fmla="*/ 746145 h 3015820"/>
              <a:gd name="connsiteX170" fmla="*/ 675582 w 3134700"/>
              <a:gd name="connsiteY170" fmla="*/ 827205 h 3015820"/>
              <a:gd name="connsiteX171" fmla="*/ 256721 w 3134700"/>
              <a:gd name="connsiteY171" fmla="*/ 1191974 h 3015820"/>
              <a:gd name="connsiteX172" fmla="*/ 121605 w 3134700"/>
              <a:gd name="connsiteY172" fmla="*/ 1300054 h 3015820"/>
              <a:gd name="connsiteX173" fmla="*/ 13512 w 3134700"/>
              <a:gd name="connsiteY173" fmla="*/ 1435153 h 3015820"/>
              <a:gd name="connsiteX174" fmla="*/ 0 w 3134700"/>
              <a:gd name="connsiteY174" fmla="*/ 1475683 h 3015820"/>
              <a:gd name="connsiteX175" fmla="*/ 13512 w 3134700"/>
              <a:gd name="connsiteY175" fmla="*/ 1556743 h 3015820"/>
              <a:gd name="connsiteX176" fmla="*/ 54047 w 3134700"/>
              <a:gd name="connsiteY176" fmla="*/ 1570253 h 3015820"/>
              <a:gd name="connsiteX177" fmla="*/ 135117 w 3134700"/>
              <a:gd name="connsiteY177" fmla="*/ 1583763 h 3015820"/>
              <a:gd name="connsiteX178" fmla="*/ 1324141 w 3134700"/>
              <a:gd name="connsiteY178" fmla="*/ 1570253 h 3015820"/>
              <a:gd name="connsiteX179" fmla="*/ 1472769 w 3134700"/>
              <a:gd name="connsiteY179" fmla="*/ 1462173 h 3015820"/>
              <a:gd name="connsiteX180" fmla="*/ 1553839 w 3134700"/>
              <a:gd name="connsiteY180" fmla="*/ 1340584 h 3015820"/>
              <a:gd name="connsiteX181" fmla="*/ 1648420 w 3134700"/>
              <a:gd name="connsiteY181" fmla="*/ 1002834 h 3015820"/>
              <a:gd name="connsiteX182" fmla="*/ 1688955 w 3134700"/>
              <a:gd name="connsiteY182" fmla="*/ 611045 h 3015820"/>
              <a:gd name="connsiteX183" fmla="*/ 1702467 w 3134700"/>
              <a:gd name="connsiteY183" fmla="*/ 435416 h 3015820"/>
              <a:gd name="connsiteX184" fmla="*/ 1729490 w 3134700"/>
              <a:gd name="connsiteY184" fmla="*/ 313826 h 3015820"/>
              <a:gd name="connsiteX185" fmla="*/ 1743001 w 3134700"/>
              <a:gd name="connsiteY185" fmla="*/ 219256 h 3015820"/>
              <a:gd name="connsiteX186" fmla="*/ 1770025 w 3134700"/>
              <a:gd name="connsiteY186" fmla="*/ 70646 h 3015820"/>
              <a:gd name="connsiteX187" fmla="*/ 1783536 w 3134700"/>
              <a:gd name="connsiteY187" fmla="*/ 30116 h 3015820"/>
              <a:gd name="connsiteX188" fmla="*/ 1634908 w 3134700"/>
              <a:gd name="connsiteY188" fmla="*/ 84156 h 3015820"/>
              <a:gd name="connsiteX189" fmla="*/ 1256583 w 3134700"/>
              <a:gd name="connsiteY189" fmla="*/ 435416 h 3015820"/>
              <a:gd name="connsiteX190" fmla="*/ 972838 w 3134700"/>
              <a:gd name="connsiteY190" fmla="*/ 786675 h 3015820"/>
              <a:gd name="connsiteX191" fmla="*/ 729629 w 3134700"/>
              <a:gd name="connsiteY191" fmla="*/ 1097404 h 3015820"/>
              <a:gd name="connsiteX192" fmla="*/ 526954 w 3134700"/>
              <a:gd name="connsiteY192" fmla="*/ 1435153 h 3015820"/>
              <a:gd name="connsiteX193" fmla="*/ 459396 w 3134700"/>
              <a:gd name="connsiteY193" fmla="*/ 1556743 h 3015820"/>
              <a:gd name="connsiteX194" fmla="*/ 391838 w 3134700"/>
              <a:gd name="connsiteY194" fmla="*/ 1732373 h 3015820"/>
              <a:gd name="connsiteX195" fmla="*/ 324280 w 3134700"/>
              <a:gd name="connsiteY195" fmla="*/ 1948532 h 3015820"/>
              <a:gd name="connsiteX196" fmla="*/ 310768 w 3134700"/>
              <a:gd name="connsiteY196" fmla="*/ 2016082 h 3015820"/>
              <a:gd name="connsiteX197" fmla="*/ 324280 w 3134700"/>
              <a:gd name="connsiteY197" fmla="*/ 2097142 h 3015820"/>
              <a:gd name="connsiteX198" fmla="*/ 445884 w 3134700"/>
              <a:gd name="connsiteY198" fmla="*/ 2137672 h 3015820"/>
              <a:gd name="connsiteX199" fmla="*/ 770164 w 3134700"/>
              <a:gd name="connsiteY199" fmla="*/ 2178202 h 3015820"/>
              <a:gd name="connsiteX200" fmla="*/ 1567350 w 3134700"/>
              <a:gd name="connsiteY200" fmla="*/ 2205222 h 3015820"/>
              <a:gd name="connsiteX201" fmla="*/ 1743001 w 3134700"/>
              <a:gd name="connsiteY201" fmla="*/ 2232242 h 3015820"/>
              <a:gd name="connsiteX202" fmla="*/ 1851095 w 3134700"/>
              <a:gd name="connsiteY202" fmla="*/ 2259262 h 3015820"/>
              <a:gd name="connsiteX203" fmla="*/ 1932164 w 3134700"/>
              <a:gd name="connsiteY203" fmla="*/ 2272772 h 3015820"/>
              <a:gd name="connsiteX204" fmla="*/ 2053769 w 3134700"/>
              <a:gd name="connsiteY204" fmla="*/ 2259262 h 3015820"/>
              <a:gd name="connsiteX205" fmla="*/ 2067281 w 3134700"/>
              <a:gd name="connsiteY205" fmla="*/ 2178202 h 3015820"/>
              <a:gd name="connsiteX206" fmla="*/ 2080792 w 3134700"/>
              <a:gd name="connsiteY206" fmla="*/ 2083632 h 3015820"/>
              <a:gd name="connsiteX207" fmla="*/ 2067281 w 3134700"/>
              <a:gd name="connsiteY207" fmla="*/ 1597273 h 3015820"/>
              <a:gd name="connsiteX208" fmla="*/ 1972699 w 3134700"/>
              <a:gd name="connsiteY208" fmla="*/ 1421644 h 3015820"/>
              <a:gd name="connsiteX209" fmla="*/ 1891629 w 3134700"/>
              <a:gd name="connsiteY209" fmla="*/ 1232504 h 3015820"/>
              <a:gd name="connsiteX210" fmla="*/ 1810560 w 3134700"/>
              <a:gd name="connsiteY210" fmla="*/ 1124424 h 3015820"/>
              <a:gd name="connsiteX211" fmla="*/ 1648420 w 3134700"/>
              <a:gd name="connsiteY211" fmla="*/ 962304 h 3015820"/>
              <a:gd name="connsiteX212" fmla="*/ 1499792 w 3134700"/>
              <a:gd name="connsiteY212" fmla="*/ 935285 h 3015820"/>
              <a:gd name="connsiteX213" fmla="*/ 1351164 w 3134700"/>
              <a:gd name="connsiteY213" fmla="*/ 948794 h 3015820"/>
              <a:gd name="connsiteX214" fmla="*/ 1337652 w 3134700"/>
              <a:gd name="connsiteY214" fmla="*/ 1043364 h 3015820"/>
              <a:gd name="connsiteX215" fmla="*/ 1418722 w 3134700"/>
              <a:gd name="connsiteY215" fmla="*/ 1367604 h 3015820"/>
              <a:gd name="connsiteX216" fmla="*/ 1580862 w 3134700"/>
              <a:gd name="connsiteY216" fmla="*/ 1583763 h 3015820"/>
              <a:gd name="connsiteX217" fmla="*/ 2026746 w 3134700"/>
              <a:gd name="connsiteY217" fmla="*/ 1935022 h 3015820"/>
              <a:gd name="connsiteX218" fmla="*/ 2215909 w 3134700"/>
              <a:gd name="connsiteY218" fmla="*/ 2016082 h 3015820"/>
              <a:gd name="connsiteX219" fmla="*/ 2364537 w 3134700"/>
              <a:gd name="connsiteY219" fmla="*/ 2070122 h 3015820"/>
              <a:gd name="connsiteX220" fmla="*/ 2472630 w 3134700"/>
              <a:gd name="connsiteY220" fmla="*/ 2124162 h 3015820"/>
              <a:gd name="connsiteX221" fmla="*/ 2621258 w 3134700"/>
              <a:gd name="connsiteY221" fmla="*/ 2164692 h 3015820"/>
              <a:gd name="connsiteX222" fmla="*/ 2688816 w 3134700"/>
              <a:gd name="connsiteY222" fmla="*/ 2191712 h 3015820"/>
              <a:gd name="connsiteX223" fmla="*/ 2715839 w 3134700"/>
              <a:gd name="connsiteY223" fmla="*/ 1772903 h 3015820"/>
              <a:gd name="connsiteX224" fmla="*/ 2661793 w 3134700"/>
              <a:gd name="connsiteY224" fmla="*/ 1583763 h 3015820"/>
              <a:gd name="connsiteX225" fmla="*/ 2540188 w 3134700"/>
              <a:gd name="connsiteY225" fmla="*/ 1286544 h 3015820"/>
              <a:gd name="connsiteX226" fmla="*/ 2486141 w 3134700"/>
              <a:gd name="connsiteY226" fmla="*/ 1151444 h 3015820"/>
              <a:gd name="connsiteX227" fmla="*/ 2459118 w 3134700"/>
              <a:gd name="connsiteY227" fmla="*/ 1097404 h 3015820"/>
              <a:gd name="connsiteX228" fmla="*/ 2418583 w 3134700"/>
              <a:gd name="connsiteY228" fmla="*/ 1029854 h 3015820"/>
              <a:gd name="connsiteX229" fmla="*/ 2391560 w 3134700"/>
              <a:gd name="connsiteY229" fmla="*/ 962304 h 3015820"/>
              <a:gd name="connsiteX230" fmla="*/ 2310490 w 3134700"/>
              <a:gd name="connsiteY230" fmla="*/ 867735 h 3015820"/>
              <a:gd name="connsiteX231" fmla="*/ 2256444 w 3134700"/>
              <a:gd name="connsiteY231" fmla="*/ 773165 h 3015820"/>
              <a:gd name="connsiteX232" fmla="*/ 2175374 w 3134700"/>
              <a:gd name="connsiteY232" fmla="*/ 732635 h 3015820"/>
              <a:gd name="connsiteX233" fmla="*/ 2080792 w 3134700"/>
              <a:gd name="connsiteY233" fmla="*/ 678595 h 3015820"/>
              <a:gd name="connsiteX234" fmla="*/ 1959188 w 3134700"/>
              <a:gd name="connsiteY234" fmla="*/ 705615 h 3015820"/>
              <a:gd name="connsiteX235" fmla="*/ 1986211 w 3134700"/>
              <a:gd name="connsiteY235" fmla="*/ 786675 h 3015820"/>
              <a:gd name="connsiteX236" fmla="*/ 2107816 w 3134700"/>
              <a:gd name="connsiteY236" fmla="*/ 908265 h 3015820"/>
              <a:gd name="connsiteX237" fmla="*/ 2378048 w 3134700"/>
              <a:gd name="connsiteY237" fmla="*/ 1070384 h 3015820"/>
              <a:gd name="connsiteX238" fmla="*/ 2540188 w 3134700"/>
              <a:gd name="connsiteY238" fmla="*/ 1097404 h 3015820"/>
              <a:gd name="connsiteX239" fmla="*/ 2661793 w 3134700"/>
              <a:gd name="connsiteY239" fmla="*/ 1124424 h 3015820"/>
              <a:gd name="connsiteX240" fmla="*/ 2837444 w 3134700"/>
              <a:gd name="connsiteY240" fmla="*/ 1083894 h 3015820"/>
              <a:gd name="connsiteX241" fmla="*/ 2850956 w 3134700"/>
              <a:gd name="connsiteY241" fmla="*/ 1016344 h 3015820"/>
              <a:gd name="connsiteX242" fmla="*/ 2796909 w 3134700"/>
              <a:gd name="connsiteY242" fmla="*/ 786675 h 3015820"/>
              <a:gd name="connsiteX243" fmla="*/ 2540188 w 3134700"/>
              <a:gd name="connsiteY243" fmla="*/ 502965 h 3015820"/>
              <a:gd name="connsiteX244" fmla="*/ 2486141 w 3134700"/>
              <a:gd name="connsiteY244" fmla="*/ 462435 h 3015820"/>
              <a:gd name="connsiteX245" fmla="*/ 2405072 w 3134700"/>
              <a:gd name="connsiteY245" fmla="*/ 448925 h 3015820"/>
              <a:gd name="connsiteX246" fmla="*/ 2121327 w 3134700"/>
              <a:gd name="connsiteY246" fmla="*/ 611045 h 3015820"/>
              <a:gd name="connsiteX247" fmla="*/ 1999723 w 3134700"/>
              <a:gd name="connsiteY247" fmla="*/ 719125 h 3015820"/>
              <a:gd name="connsiteX248" fmla="*/ 1837583 w 3134700"/>
              <a:gd name="connsiteY248" fmla="*/ 1110914 h 3015820"/>
              <a:gd name="connsiteX249" fmla="*/ 1932164 w 3134700"/>
              <a:gd name="connsiteY249" fmla="*/ 1502703 h 3015820"/>
              <a:gd name="connsiteX250" fmla="*/ 2080792 w 3134700"/>
              <a:gd name="connsiteY250" fmla="*/ 1678333 h 3015820"/>
              <a:gd name="connsiteX251" fmla="*/ 2499653 w 3134700"/>
              <a:gd name="connsiteY251" fmla="*/ 2124162 h 3015820"/>
              <a:gd name="connsiteX252" fmla="*/ 2729351 w 3134700"/>
              <a:gd name="connsiteY252" fmla="*/ 2407872 h 3015820"/>
              <a:gd name="connsiteX253" fmla="*/ 2891491 w 3134700"/>
              <a:gd name="connsiteY253" fmla="*/ 2569991 h 3015820"/>
              <a:gd name="connsiteX254" fmla="*/ 2932025 w 3134700"/>
              <a:gd name="connsiteY254" fmla="*/ 2610521 h 3015820"/>
              <a:gd name="connsiteX255" fmla="*/ 2783397 w 3134700"/>
              <a:gd name="connsiteY255" fmla="*/ 2556481 h 3015820"/>
              <a:gd name="connsiteX256" fmla="*/ 2729351 w 3134700"/>
              <a:gd name="connsiteY256" fmla="*/ 2502441 h 3015820"/>
              <a:gd name="connsiteX257" fmla="*/ 2634769 w 3134700"/>
              <a:gd name="connsiteY257" fmla="*/ 2434891 h 3015820"/>
              <a:gd name="connsiteX258" fmla="*/ 2553700 w 3134700"/>
              <a:gd name="connsiteY258" fmla="*/ 2259262 h 3015820"/>
              <a:gd name="connsiteX259" fmla="*/ 2526676 w 3134700"/>
              <a:gd name="connsiteY259" fmla="*/ 2124162 h 3015820"/>
              <a:gd name="connsiteX260" fmla="*/ 2553700 w 3134700"/>
              <a:gd name="connsiteY260" fmla="*/ 1880983 h 3015820"/>
              <a:gd name="connsiteX261" fmla="*/ 2661793 w 3134700"/>
              <a:gd name="connsiteY261" fmla="*/ 1948532 h 3015820"/>
              <a:gd name="connsiteX262" fmla="*/ 2715839 w 3134700"/>
              <a:gd name="connsiteY262" fmla="*/ 2056612 h 3015820"/>
              <a:gd name="connsiteX263" fmla="*/ 2783397 w 3134700"/>
              <a:gd name="connsiteY263" fmla="*/ 2232242 h 3015820"/>
              <a:gd name="connsiteX264" fmla="*/ 2796909 w 3134700"/>
              <a:gd name="connsiteY264" fmla="*/ 2299792 h 3015820"/>
              <a:gd name="connsiteX265" fmla="*/ 2810421 w 3134700"/>
              <a:gd name="connsiteY265" fmla="*/ 2353832 h 3015820"/>
              <a:gd name="connsiteX266" fmla="*/ 2769886 w 3134700"/>
              <a:gd name="connsiteY266" fmla="*/ 2461911 h 3015820"/>
              <a:gd name="connsiteX267" fmla="*/ 2715839 w 3134700"/>
              <a:gd name="connsiteY267" fmla="*/ 2502441 h 3015820"/>
              <a:gd name="connsiteX268" fmla="*/ 2688816 w 3134700"/>
              <a:gd name="connsiteY268" fmla="*/ 2542971 h 3015820"/>
              <a:gd name="connsiteX269" fmla="*/ 2594235 w 3134700"/>
              <a:gd name="connsiteY269" fmla="*/ 2610521 h 3015820"/>
              <a:gd name="connsiteX270" fmla="*/ 2486141 w 3134700"/>
              <a:gd name="connsiteY270" fmla="*/ 2637541 h 3015820"/>
              <a:gd name="connsiteX271" fmla="*/ 2269955 w 3134700"/>
              <a:gd name="connsiteY271" fmla="*/ 2664561 h 3015820"/>
              <a:gd name="connsiteX272" fmla="*/ 1918653 w 3134700"/>
              <a:gd name="connsiteY272" fmla="*/ 2624031 h 3015820"/>
              <a:gd name="connsiteX273" fmla="*/ 1607885 w 3134700"/>
              <a:gd name="connsiteY273" fmla="*/ 2461911 h 3015820"/>
              <a:gd name="connsiteX274" fmla="*/ 1472769 w 3134700"/>
              <a:gd name="connsiteY274" fmla="*/ 2394362 h 3015820"/>
              <a:gd name="connsiteX275" fmla="*/ 1364676 w 3134700"/>
              <a:gd name="connsiteY275" fmla="*/ 2313302 h 3015820"/>
              <a:gd name="connsiteX276" fmla="*/ 1256583 w 3134700"/>
              <a:gd name="connsiteY276" fmla="*/ 2205222 h 3015820"/>
              <a:gd name="connsiteX277" fmla="*/ 1162001 w 3134700"/>
              <a:gd name="connsiteY277" fmla="*/ 2124162 h 3015820"/>
              <a:gd name="connsiteX278" fmla="*/ 1094443 w 3134700"/>
              <a:gd name="connsiteY278" fmla="*/ 2056612 h 3015820"/>
              <a:gd name="connsiteX279" fmla="*/ 972838 w 3134700"/>
              <a:gd name="connsiteY279" fmla="*/ 1962042 h 3015820"/>
              <a:gd name="connsiteX280" fmla="*/ 945815 w 3134700"/>
              <a:gd name="connsiteY280" fmla="*/ 1908003 h 3015820"/>
              <a:gd name="connsiteX281" fmla="*/ 932303 w 3134700"/>
              <a:gd name="connsiteY281" fmla="*/ 1732373 h 3015820"/>
              <a:gd name="connsiteX282" fmla="*/ 918792 w 3134700"/>
              <a:gd name="connsiteY282" fmla="*/ 1691843 h 3015820"/>
              <a:gd name="connsiteX283" fmla="*/ 864745 w 3134700"/>
              <a:gd name="connsiteY283" fmla="*/ 1597273 h 3015820"/>
              <a:gd name="connsiteX284" fmla="*/ 905280 w 3134700"/>
              <a:gd name="connsiteY284" fmla="*/ 1556743 h 3015820"/>
              <a:gd name="connsiteX285" fmla="*/ 1107955 w 3134700"/>
              <a:gd name="connsiteY285" fmla="*/ 1475683 h 3015820"/>
              <a:gd name="connsiteX286" fmla="*/ 1202536 w 3134700"/>
              <a:gd name="connsiteY286" fmla="*/ 1394624 h 3015820"/>
              <a:gd name="connsiteX287" fmla="*/ 1405211 w 3134700"/>
              <a:gd name="connsiteY287" fmla="*/ 1300054 h 3015820"/>
              <a:gd name="connsiteX288" fmla="*/ 1499792 w 3134700"/>
              <a:gd name="connsiteY288" fmla="*/ 1286544 h 3015820"/>
              <a:gd name="connsiteX289" fmla="*/ 1837583 w 3134700"/>
              <a:gd name="connsiteY289" fmla="*/ 1300054 h 3015820"/>
              <a:gd name="connsiteX290" fmla="*/ 1945676 w 3134700"/>
              <a:gd name="connsiteY290" fmla="*/ 1313564 h 3015820"/>
              <a:gd name="connsiteX291" fmla="*/ 2175374 w 3134700"/>
              <a:gd name="connsiteY291" fmla="*/ 1327074 h 3015820"/>
              <a:gd name="connsiteX292" fmla="*/ 2283467 w 3134700"/>
              <a:gd name="connsiteY292" fmla="*/ 1354094 h 3015820"/>
              <a:gd name="connsiteX293" fmla="*/ 2499653 w 3134700"/>
              <a:gd name="connsiteY293" fmla="*/ 1367604 h 3015820"/>
              <a:gd name="connsiteX294" fmla="*/ 2688816 w 3134700"/>
              <a:gd name="connsiteY294" fmla="*/ 1462173 h 3015820"/>
              <a:gd name="connsiteX295" fmla="*/ 2756374 w 3134700"/>
              <a:gd name="connsiteY295" fmla="*/ 1556743 h 3015820"/>
              <a:gd name="connsiteX296" fmla="*/ 2810421 w 3134700"/>
              <a:gd name="connsiteY296" fmla="*/ 1610783 h 3015820"/>
              <a:gd name="connsiteX297" fmla="*/ 2837444 w 3134700"/>
              <a:gd name="connsiteY297" fmla="*/ 1678333 h 3015820"/>
              <a:gd name="connsiteX298" fmla="*/ 2864467 w 3134700"/>
              <a:gd name="connsiteY298" fmla="*/ 1718863 h 3015820"/>
              <a:gd name="connsiteX299" fmla="*/ 2810421 w 3134700"/>
              <a:gd name="connsiteY299" fmla="*/ 1705353 h 3015820"/>
              <a:gd name="connsiteX300" fmla="*/ 2594235 w 3134700"/>
              <a:gd name="connsiteY300" fmla="*/ 1313564 h 3015820"/>
              <a:gd name="connsiteX301" fmla="*/ 2364537 w 3134700"/>
              <a:gd name="connsiteY301" fmla="*/ 786675 h 3015820"/>
              <a:gd name="connsiteX302" fmla="*/ 2175374 w 3134700"/>
              <a:gd name="connsiteY302" fmla="*/ 367866 h 3015820"/>
              <a:gd name="connsiteX303" fmla="*/ 1986211 w 3134700"/>
              <a:gd name="connsiteY303" fmla="*/ 178726 h 3015820"/>
              <a:gd name="connsiteX304" fmla="*/ 1905141 w 3134700"/>
              <a:gd name="connsiteY304" fmla="*/ 165216 h 3015820"/>
              <a:gd name="connsiteX305" fmla="*/ 1688955 w 3134700"/>
              <a:gd name="connsiteY305" fmla="*/ 219256 h 3015820"/>
              <a:gd name="connsiteX306" fmla="*/ 1553839 w 3134700"/>
              <a:gd name="connsiteY306" fmla="*/ 340846 h 3015820"/>
              <a:gd name="connsiteX307" fmla="*/ 1472769 w 3134700"/>
              <a:gd name="connsiteY307" fmla="*/ 435416 h 3015820"/>
              <a:gd name="connsiteX308" fmla="*/ 1391699 w 3134700"/>
              <a:gd name="connsiteY308" fmla="*/ 502965 h 3015820"/>
              <a:gd name="connsiteX309" fmla="*/ 1229559 w 3134700"/>
              <a:gd name="connsiteY309" fmla="*/ 746145 h 3015820"/>
              <a:gd name="connsiteX310" fmla="*/ 1202536 w 3134700"/>
              <a:gd name="connsiteY310" fmla="*/ 840715 h 3015820"/>
              <a:gd name="connsiteX311" fmla="*/ 1162001 w 3134700"/>
              <a:gd name="connsiteY311" fmla="*/ 962304 h 3015820"/>
              <a:gd name="connsiteX312" fmla="*/ 1175513 w 3134700"/>
              <a:gd name="connsiteY312" fmla="*/ 1151444 h 3015820"/>
              <a:gd name="connsiteX313" fmla="*/ 1229559 w 3134700"/>
              <a:gd name="connsiteY313" fmla="*/ 1205484 h 3015820"/>
              <a:gd name="connsiteX314" fmla="*/ 1324141 w 3134700"/>
              <a:gd name="connsiteY314" fmla="*/ 1259524 h 3015820"/>
              <a:gd name="connsiteX315" fmla="*/ 1418722 w 3134700"/>
              <a:gd name="connsiteY315" fmla="*/ 1327074 h 3015820"/>
              <a:gd name="connsiteX316" fmla="*/ 1824071 w 3134700"/>
              <a:gd name="connsiteY316" fmla="*/ 1462173 h 3015820"/>
              <a:gd name="connsiteX317" fmla="*/ 1918653 w 3134700"/>
              <a:gd name="connsiteY317" fmla="*/ 1489193 h 3015820"/>
              <a:gd name="connsiteX318" fmla="*/ 2242932 w 3134700"/>
              <a:gd name="connsiteY318" fmla="*/ 1529723 h 3015820"/>
              <a:gd name="connsiteX319" fmla="*/ 2310490 w 3134700"/>
              <a:gd name="connsiteY319" fmla="*/ 1556743 h 3015820"/>
              <a:gd name="connsiteX320" fmla="*/ 2742863 w 3134700"/>
              <a:gd name="connsiteY320" fmla="*/ 1556743 h 3015820"/>
              <a:gd name="connsiteX321" fmla="*/ 2864467 w 3134700"/>
              <a:gd name="connsiteY321" fmla="*/ 1408134 h 3015820"/>
              <a:gd name="connsiteX322" fmla="*/ 2891491 w 3134700"/>
              <a:gd name="connsiteY322" fmla="*/ 1313564 h 3015820"/>
              <a:gd name="connsiteX323" fmla="*/ 2932025 w 3134700"/>
              <a:gd name="connsiteY323" fmla="*/ 1191974 h 3015820"/>
              <a:gd name="connsiteX324" fmla="*/ 2918514 w 3134700"/>
              <a:gd name="connsiteY324" fmla="*/ 1151444 h 3015820"/>
              <a:gd name="connsiteX325" fmla="*/ 2715839 w 3134700"/>
              <a:gd name="connsiteY325" fmla="*/ 1205484 h 3015820"/>
              <a:gd name="connsiteX326" fmla="*/ 2607746 w 3134700"/>
              <a:gd name="connsiteY326" fmla="*/ 1313564 h 3015820"/>
              <a:gd name="connsiteX327" fmla="*/ 2580723 w 3134700"/>
              <a:gd name="connsiteY327" fmla="*/ 1394624 h 3015820"/>
              <a:gd name="connsiteX328" fmla="*/ 2580723 w 3134700"/>
              <a:gd name="connsiteY328" fmla="*/ 1840453 h 3015820"/>
              <a:gd name="connsiteX329" fmla="*/ 2621258 w 3134700"/>
              <a:gd name="connsiteY329" fmla="*/ 1921513 h 3015820"/>
              <a:gd name="connsiteX330" fmla="*/ 2648281 w 3134700"/>
              <a:gd name="connsiteY330" fmla="*/ 1989062 h 3015820"/>
              <a:gd name="connsiteX331" fmla="*/ 2756374 w 3134700"/>
              <a:gd name="connsiteY331" fmla="*/ 2070122 h 3015820"/>
              <a:gd name="connsiteX332" fmla="*/ 2810421 w 3134700"/>
              <a:gd name="connsiteY332" fmla="*/ 2083632 h 3015820"/>
              <a:gd name="connsiteX333" fmla="*/ 2932025 w 3134700"/>
              <a:gd name="connsiteY333" fmla="*/ 2056612 h 3015820"/>
              <a:gd name="connsiteX334" fmla="*/ 2796909 w 3134700"/>
              <a:gd name="connsiteY334" fmla="*/ 1718863 h 3015820"/>
              <a:gd name="connsiteX335" fmla="*/ 2540188 w 3134700"/>
              <a:gd name="connsiteY335" fmla="*/ 1556743 h 3015820"/>
              <a:gd name="connsiteX336" fmla="*/ 2445607 w 3134700"/>
              <a:gd name="connsiteY336" fmla="*/ 1529723 h 3015820"/>
              <a:gd name="connsiteX337" fmla="*/ 2296979 w 3134700"/>
              <a:gd name="connsiteY337" fmla="*/ 1516213 h 3015820"/>
              <a:gd name="connsiteX338" fmla="*/ 2067281 w 3134700"/>
              <a:gd name="connsiteY338" fmla="*/ 1610783 h 3015820"/>
              <a:gd name="connsiteX339" fmla="*/ 1972699 w 3134700"/>
              <a:gd name="connsiteY339" fmla="*/ 1718863 h 3015820"/>
              <a:gd name="connsiteX340" fmla="*/ 1891629 w 3134700"/>
              <a:gd name="connsiteY340" fmla="*/ 1867473 h 3015820"/>
              <a:gd name="connsiteX341" fmla="*/ 1810560 w 3134700"/>
              <a:gd name="connsiteY341" fmla="*/ 2056612 h 3015820"/>
              <a:gd name="connsiteX342" fmla="*/ 1783536 w 3134700"/>
              <a:gd name="connsiteY342" fmla="*/ 2164692 h 3015820"/>
              <a:gd name="connsiteX343" fmla="*/ 1797048 w 3134700"/>
              <a:gd name="connsiteY343" fmla="*/ 2407872 h 3015820"/>
              <a:gd name="connsiteX344" fmla="*/ 1891629 w 3134700"/>
              <a:gd name="connsiteY344" fmla="*/ 2380852 h 3015820"/>
              <a:gd name="connsiteX345" fmla="*/ 1702467 w 3134700"/>
              <a:gd name="connsiteY345" fmla="*/ 2218732 h 3015820"/>
              <a:gd name="connsiteX346" fmla="*/ 1202536 w 3134700"/>
              <a:gd name="connsiteY346" fmla="*/ 2029592 h 3015820"/>
              <a:gd name="connsiteX347" fmla="*/ 999861 w 3134700"/>
              <a:gd name="connsiteY347" fmla="*/ 2083632 h 3015820"/>
              <a:gd name="connsiteX348" fmla="*/ 932303 w 3134700"/>
              <a:gd name="connsiteY348" fmla="*/ 2259262 h 3015820"/>
              <a:gd name="connsiteX349" fmla="*/ 986350 w 3134700"/>
              <a:gd name="connsiteY349" fmla="*/ 2529461 h 3015820"/>
              <a:gd name="connsiteX350" fmla="*/ 1162001 w 3134700"/>
              <a:gd name="connsiteY350" fmla="*/ 2651051 h 3015820"/>
              <a:gd name="connsiteX351" fmla="*/ 1270094 w 3134700"/>
              <a:gd name="connsiteY351" fmla="*/ 2637541 h 3015820"/>
              <a:gd name="connsiteX352" fmla="*/ 1310629 w 3134700"/>
              <a:gd name="connsiteY352" fmla="*/ 2569991 h 3015820"/>
              <a:gd name="connsiteX353" fmla="*/ 1337652 w 3134700"/>
              <a:gd name="connsiteY353" fmla="*/ 2313302 h 3015820"/>
              <a:gd name="connsiteX354" fmla="*/ 1297117 w 3134700"/>
              <a:gd name="connsiteY354" fmla="*/ 2016082 h 3015820"/>
              <a:gd name="connsiteX355" fmla="*/ 1053908 w 3134700"/>
              <a:gd name="connsiteY355" fmla="*/ 1732373 h 3015820"/>
              <a:gd name="connsiteX356" fmla="*/ 972838 w 3134700"/>
              <a:gd name="connsiteY356" fmla="*/ 1691843 h 3015820"/>
              <a:gd name="connsiteX357" fmla="*/ 905280 w 3134700"/>
              <a:gd name="connsiteY357" fmla="*/ 1678333 h 3015820"/>
              <a:gd name="connsiteX358" fmla="*/ 810699 w 3134700"/>
              <a:gd name="connsiteY358" fmla="*/ 1705353 h 3015820"/>
              <a:gd name="connsiteX359" fmla="*/ 797187 w 3134700"/>
              <a:gd name="connsiteY359" fmla="*/ 1786413 h 3015820"/>
              <a:gd name="connsiteX360" fmla="*/ 837722 w 3134700"/>
              <a:gd name="connsiteY360" fmla="*/ 1975552 h 3015820"/>
              <a:gd name="connsiteX361" fmla="*/ 1013373 w 3134700"/>
              <a:gd name="connsiteY361" fmla="*/ 2110652 h 3015820"/>
              <a:gd name="connsiteX362" fmla="*/ 1175513 w 3134700"/>
              <a:gd name="connsiteY362" fmla="*/ 2205222 h 3015820"/>
              <a:gd name="connsiteX363" fmla="*/ 1283606 w 3134700"/>
              <a:gd name="connsiteY363" fmla="*/ 2232242 h 3015820"/>
              <a:gd name="connsiteX364" fmla="*/ 1351164 w 3134700"/>
              <a:gd name="connsiteY364" fmla="*/ 2259262 h 3015820"/>
              <a:gd name="connsiteX365" fmla="*/ 1418722 w 3134700"/>
              <a:gd name="connsiteY365" fmla="*/ 2191712 h 3015820"/>
              <a:gd name="connsiteX366" fmla="*/ 1297117 w 3134700"/>
              <a:gd name="connsiteY366" fmla="*/ 1867473 h 3015820"/>
              <a:gd name="connsiteX367" fmla="*/ 1121466 w 3134700"/>
              <a:gd name="connsiteY367" fmla="*/ 1664823 h 3015820"/>
              <a:gd name="connsiteX368" fmla="*/ 999861 w 3134700"/>
              <a:gd name="connsiteY368" fmla="*/ 1489193 h 3015820"/>
              <a:gd name="connsiteX369" fmla="*/ 891768 w 3134700"/>
              <a:gd name="connsiteY369" fmla="*/ 1381114 h 3015820"/>
              <a:gd name="connsiteX370" fmla="*/ 783675 w 3134700"/>
              <a:gd name="connsiteY370" fmla="*/ 1218994 h 3015820"/>
              <a:gd name="connsiteX371" fmla="*/ 864745 w 3134700"/>
              <a:gd name="connsiteY371" fmla="*/ 1164954 h 3015820"/>
              <a:gd name="connsiteX372" fmla="*/ 1351164 w 3134700"/>
              <a:gd name="connsiteY372" fmla="*/ 1124424 h 3015820"/>
              <a:gd name="connsiteX373" fmla="*/ 1391699 w 3134700"/>
              <a:gd name="connsiteY373" fmla="*/ 1056874 h 3015820"/>
              <a:gd name="connsiteX374" fmla="*/ 1378187 w 3134700"/>
              <a:gd name="connsiteY374" fmla="*/ 557005 h 3015820"/>
              <a:gd name="connsiteX375" fmla="*/ 1459257 w 3134700"/>
              <a:gd name="connsiteY375" fmla="*/ 462435 h 3015820"/>
              <a:gd name="connsiteX376" fmla="*/ 1594373 w 3134700"/>
              <a:gd name="connsiteY376" fmla="*/ 408396 h 3015820"/>
              <a:gd name="connsiteX377" fmla="*/ 1918653 w 3134700"/>
              <a:gd name="connsiteY377" fmla="*/ 421906 h 3015820"/>
              <a:gd name="connsiteX378" fmla="*/ 2067281 w 3134700"/>
              <a:gd name="connsiteY378" fmla="*/ 529985 h 3015820"/>
              <a:gd name="connsiteX379" fmla="*/ 2378048 w 3134700"/>
              <a:gd name="connsiteY379" fmla="*/ 786675 h 3015820"/>
              <a:gd name="connsiteX380" fmla="*/ 2459118 w 3134700"/>
              <a:gd name="connsiteY380" fmla="*/ 854225 h 3015820"/>
              <a:gd name="connsiteX381" fmla="*/ 2526676 w 3134700"/>
              <a:gd name="connsiteY381" fmla="*/ 908265 h 3015820"/>
              <a:gd name="connsiteX382" fmla="*/ 2621258 w 3134700"/>
              <a:gd name="connsiteY382" fmla="*/ 948794 h 3015820"/>
              <a:gd name="connsiteX383" fmla="*/ 2648281 w 3134700"/>
              <a:gd name="connsiteY383" fmla="*/ 1043364 h 3015820"/>
              <a:gd name="connsiteX384" fmla="*/ 2823932 w 3134700"/>
              <a:gd name="connsiteY384" fmla="*/ 1327074 h 3015820"/>
              <a:gd name="connsiteX385" fmla="*/ 3134700 w 3134700"/>
              <a:gd name="connsiteY385" fmla="*/ 1651313 h 3015820"/>
              <a:gd name="connsiteX386" fmla="*/ 3121188 w 3134700"/>
              <a:gd name="connsiteY386" fmla="*/ 1786413 h 3015820"/>
              <a:gd name="connsiteX387" fmla="*/ 3040119 w 3134700"/>
              <a:gd name="connsiteY387" fmla="*/ 1908003 h 3015820"/>
              <a:gd name="connsiteX388" fmla="*/ 2986072 w 3134700"/>
              <a:gd name="connsiteY388" fmla="*/ 1975552 h 3015820"/>
              <a:gd name="connsiteX389" fmla="*/ 2945537 w 3134700"/>
              <a:gd name="connsiteY389" fmla="*/ 2002572 h 3015820"/>
              <a:gd name="connsiteX390" fmla="*/ 2837444 w 3134700"/>
              <a:gd name="connsiteY390" fmla="*/ 2083632 h 3015820"/>
              <a:gd name="connsiteX391" fmla="*/ 2296979 w 3134700"/>
              <a:gd name="connsiteY391" fmla="*/ 2529461 h 3015820"/>
              <a:gd name="connsiteX392" fmla="*/ 2121327 w 3134700"/>
              <a:gd name="connsiteY392" fmla="*/ 2718601 h 3015820"/>
              <a:gd name="connsiteX393" fmla="*/ 2161862 w 3134700"/>
              <a:gd name="connsiteY393" fmla="*/ 2772641 h 3015820"/>
              <a:gd name="connsiteX394" fmla="*/ 2526676 w 3134700"/>
              <a:gd name="connsiteY394" fmla="*/ 2732111 h 3015820"/>
              <a:gd name="connsiteX395" fmla="*/ 2742863 w 3134700"/>
              <a:gd name="connsiteY395" fmla="*/ 2434891 h 3015820"/>
              <a:gd name="connsiteX396" fmla="*/ 2702328 w 3134700"/>
              <a:gd name="connsiteY396" fmla="*/ 2367342 h 3015820"/>
              <a:gd name="connsiteX397" fmla="*/ 2607746 w 3134700"/>
              <a:gd name="connsiteY397" fmla="*/ 2353832 h 3015820"/>
              <a:gd name="connsiteX398" fmla="*/ 2324002 w 3134700"/>
              <a:gd name="connsiteY398" fmla="*/ 2299792 h 3015820"/>
              <a:gd name="connsiteX399" fmla="*/ 1743001 w 3134700"/>
              <a:gd name="connsiteY399" fmla="*/ 2313302 h 3015820"/>
              <a:gd name="connsiteX400" fmla="*/ 1567350 w 3134700"/>
              <a:gd name="connsiteY400" fmla="*/ 2340322 h 3015820"/>
              <a:gd name="connsiteX401" fmla="*/ 1256583 w 3134700"/>
              <a:gd name="connsiteY401" fmla="*/ 2353832 h 3015820"/>
              <a:gd name="connsiteX402" fmla="*/ 864745 w 3134700"/>
              <a:gd name="connsiteY402" fmla="*/ 2124162 h 3015820"/>
              <a:gd name="connsiteX403" fmla="*/ 608024 w 3134700"/>
              <a:gd name="connsiteY403" fmla="*/ 1948532 h 3015820"/>
              <a:gd name="connsiteX404" fmla="*/ 567489 w 3134700"/>
              <a:gd name="connsiteY404" fmla="*/ 1894493 h 3015820"/>
              <a:gd name="connsiteX405" fmla="*/ 499931 w 3134700"/>
              <a:gd name="connsiteY405" fmla="*/ 1759393 h 3015820"/>
              <a:gd name="connsiteX406" fmla="*/ 486419 w 3134700"/>
              <a:gd name="connsiteY406" fmla="*/ 1705353 h 3015820"/>
              <a:gd name="connsiteX407" fmla="*/ 621536 w 3134700"/>
              <a:gd name="connsiteY407" fmla="*/ 1489193 h 3015820"/>
              <a:gd name="connsiteX408" fmla="*/ 891768 w 3134700"/>
              <a:gd name="connsiteY408" fmla="*/ 1448663 h 3015820"/>
              <a:gd name="connsiteX409" fmla="*/ 2026746 w 3134700"/>
              <a:gd name="connsiteY409" fmla="*/ 1502703 h 3015820"/>
              <a:gd name="connsiteX410" fmla="*/ 2040257 w 3134700"/>
              <a:gd name="connsiteY410" fmla="*/ 1408134 h 3015820"/>
              <a:gd name="connsiteX411" fmla="*/ 1918653 w 3134700"/>
              <a:gd name="connsiteY411" fmla="*/ 1056874 h 3015820"/>
              <a:gd name="connsiteX412" fmla="*/ 1824071 w 3134700"/>
              <a:gd name="connsiteY412" fmla="*/ 894755 h 3015820"/>
              <a:gd name="connsiteX413" fmla="*/ 1715978 w 3134700"/>
              <a:gd name="connsiteY413" fmla="*/ 786675 h 3015820"/>
              <a:gd name="connsiteX414" fmla="*/ 1594373 w 3134700"/>
              <a:gd name="connsiteY414" fmla="*/ 678595 h 3015820"/>
              <a:gd name="connsiteX415" fmla="*/ 1378187 w 3134700"/>
              <a:gd name="connsiteY415" fmla="*/ 570515 h 3015820"/>
              <a:gd name="connsiteX416" fmla="*/ 1297117 w 3134700"/>
              <a:gd name="connsiteY416" fmla="*/ 557005 h 3015820"/>
              <a:gd name="connsiteX417" fmla="*/ 1175513 w 3134700"/>
              <a:gd name="connsiteY417" fmla="*/ 624555 h 3015820"/>
              <a:gd name="connsiteX418" fmla="*/ 1310629 w 3134700"/>
              <a:gd name="connsiteY418" fmla="*/ 1002834 h 3015820"/>
              <a:gd name="connsiteX419" fmla="*/ 1459257 w 3134700"/>
              <a:gd name="connsiteY419" fmla="*/ 1205484 h 3015820"/>
              <a:gd name="connsiteX420" fmla="*/ 1797048 w 3134700"/>
              <a:gd name="connsiteY420" fmla="*/ 1556743 h 3015820"/>
              <a:gd name="connsiteX421" fmla="*/ 1945676 w 3134700"/>
              <a:gd name="connsiteY421" fmla="*/ 1718863 h 3015820"/>
              <a:gd name="connsiteX422" fmla="*/ 2405072 w 3134700"/>
              <a:gd name="connsiteY422" fmla="*/ 2043102 h 3015820"/>
              <a:gd name="connsiteX423" fmla="*/ 2540188 w 3134700"/>
              <a:gd name="connsiteY423" fmla="*/ 2097142 h 3015820"/>
              <a:gd name="connsiteX424" fmla="*/ 2796909 w 3134700"/>
              <a:gd name="connsiteY424" fmla="*/ 2232242 h 3015820"/>
              <a:gd name="connsiteX425" fmla="*/ 2864467 w 3134700"/>
              <a:gd name="connsiteY425" fmla="*/ 2245752 h 3015820"/>
              <a:gd name="connsiteX426" fmla="*/ 2918514 w 3134700"/>
              <a:gd name="connsiteY426" fmla="*/ 2218732 h 3015820"/>
              <a:gd name="connsiteX427" fmla="*/ 2877979 w 3134700"/>
              <a:gd name="connsiteY427" fmla="*/ 1799923 h 3015820"/>
              <a:gd name="connsiteX428" fmla="*/ 2850956 w 3134700"/>
              <a:gd name="connsiteY428" fmla="*/ 1759393 h 3015820"/>
              <a:gd name="connsiteX429" fmla="*/ 2837444 w 3134700"/>
              <a:gd name="connsiteY429" fmla="*/ 1705353 h 3015820"/>
              <a:gd name="connsiteX430" fmla="*/ 2810421 w 3134700"/>
              <a:gd name="connsiteY430" fmla="*/ 1610783 h 3015820"/>
              <a:gd name="connsiteX431" fmla="*/ 2756374 w 3134700"/>
              <a:gd name="connsiteY431" fmla="*/ 1273034 h 3015820"/>
              <a:gd name="connsiteX432" fmla="*/ 2594235 w 3134700"/>
              <a:gd name="connsiteY432" fmla="*/ 948794 h 3015820"/>
              <a:gd name="connsiteX433" fmla="*/ 2445607 w 3134700"/>
              <a:gd name="connsiteY433" fmla="*/ 827205 h 3015820"/>
              <a:gd name="connsiteX434" fmla="*/ 2351025 w 3134700"/>
              <a:gd name="connsiteY434" fmla="*/ 813695 h 3015820"/>
              <a:gd name="connsiteX435" fmla="*/ 2296979 w 3134700"/>
              <a:gd name="connsiteY435" fmla="*/ 881245 h 3015820"/>
              <a:gd name="connsiteX436" fmla="*/ 2256444 w 3134700"/>
              <a:gd name="connsiteY436" fmla="*/ 989324 h 3015820"/>
              <a:gd name="connsiteX437" fmla="*/ 2202397 w 3134700"/>
              <a:gd name="connsiteY437" fmla="*/ 1083894 h 3015820"/>
              <a:gd name="connsiteX438" fmla="*/ 2148351 w 3134700"/>
              <a:gd name="connsiteY438" fmla="*/ 1191974 h 3015820"/>
              <a:gd name="connsiteX439" fmla="*/ 1918653 w 3134700"/>
              <a:gd name="connsiteY439" fmla="*/ 1462173 h 3015820"/>
              <a:gd name="connsiteX440" fmla="*/ 1851095 w 3134700"/>
              <a:gd name="connsiteY440" fmla="*/ 1543233 h 3015820"/>
              <a:gd name="connsiteX441" fmla="*/ 1783536 w 3134700"/>
              <a:gd name="connsiteY441" fmla="*/ 1651313 h 3015820"/>
              <a:gd name="connsiteX442" fmla="*/ 1607885 w 3134700"/>
              <a:gd name="connsiteY442" fmla="*/ 2056612 h 3015820"/>
              <a:gd name="connsiteX443" fmla="*/ 1567350 w 3134700"/>
              <a:gd name="connsiteY443" fmla="*/ 2178202 h 3015820"/>
              <a:gd name="connsiteX444" fmla="*/ 1513304 w 3134700"/>
              <a:gd name="connsiteY444" fmla="*/ 2421382 h 3015820"/>
              <a:gd name="connsiteX445" fmla="*/ 1486280 w 3134700"/>
              <a:gd name="connsiteY445" fmla="*/ 2475421 h 3015820"/>
              <a:gd name="connsiteX446" fmla="*/ 1472769 w 3134700"/>
              <a:gd name="connsiteY446" fmla="*/ 2515951 h 3015820"/>
              <a:gd name="connsiteX447" fmla="*/ 1702467 w 3134700"/>
              <a:gd name="connsiteY447" fmla="*/ 2502441 h 3015820"/>
              <a:gd name="connsiteX448" fmla="*/ 2026746 w 3134700"/>
              <a:gd name="connsiteY448" fmla="*/ 2367342 h 3015820"/>
              <a:gd name="connsiteX449" fmla="*/ 2175374 w 3134700"/>
              <a:gd name="connsiteY449" fmla="*/ 2259262 h 3015820"/>
              <a:gd name="connsiteX450" fmla="*/ 2351025 w 3134700"/>
              <a:gd name="connsiteY450" fmla="*/ 2070122 h 3015820"/>
              <a:gd name="connsiteX451" fmla="*/ 2405072 w 3134700"/>
              <a:gd name="connsiteY451" fmla="*/ 1989062 h 3015820"/>
              <a:gd name="connsiteX452" fmla="*/ 2418583 w 3134700"/>
              <a:gd name="connsiteY452" fmla="*/ 1908003 h 3015820"/>
              <a:gd name="connsiteX453" fmla="*/ 2378048 w 3134700"/>
              <a:gd name="connsiteY453" fmla="*/ 1826943 h 3015820"/>
              <a:gd name="connsiteX454" fmla="*/ 2202397 w 3134700"/>
              <a:gd name="connsiteY454" fmla="*/ 1786413 h 3015820"/>
              <a:gd name="connsiteX455" fmla="*/ 499931 w 3134700"/>
              <a:gd name="connsiteY455" fmla="*/ 1772903 h 3015820"/>
              <a:gd name="connsiteX456" fmla="*/ 526954 w 3134700"/>
              <a:gd name="connsiteY456" fmla="*/ 1691843 h 3015820"/>
              <a:gd name="connsiteX457" fmla="*/ 540466 w 3134700"/>
              <a:gd name="connsiteY457" fmla="*/ 1610783 h 3015820"/>
              <a:gd name="connsiteX458" fmla="*/ 567489 w 3134700"/>
              <a:gd name="connsiteY458" fmla="*/ 1462173 h 3015820"/>
              <a:gd name="connsiteX459" fmla="*/ 581001 w 3134700"/>
              <a:gd name="connsiteY459" fmla="*/ 1259524 h 3015820"/>
              <a:gd name="connsiteX460" fmla="*/ 608024 w 3134700"/>
              <a:gd name="connsiteY460" fmla="*/ 1205484 h 3015820"/>
              <a:gd name="connsiteX461" fmla="*/ 702605 w 3134700"/>
              <a:gd name="connsiteY461" fmla="*/ 1083894 h 3015820"/>
              <a:gd name="connsiteX462" fmla="*/ 783675 w 3134700"/>
              <a:gd name="connsiteY462" fmla="*/ 1056874 h 3015820"/>
              <a:gd name="connsiteX463" fmla="*/ 1013373 w 3134700"/>
              <a:gd name="connsiteY463" fmla="*/ 989324 h 3015820"/>
              <a:gd name="connsiteX464" fmla="*/ 1540327 w 3134700"/>
              <a:gd name="connsiteY464" fmla="*/ 1218994 h 3015820"/>
              <a:gd name="connsiteX465" fmla="*/ 1648420 w 3134700"/>
              <a:gd name="connsiteY465" fmla="*/ 1340584 h 3015820"/>
              <a:gd name="connsiteX466" fmla="*/ 1878118 w 3134700"/>
              <a:gd name="connsiteY466" fmla="*/ 1583763 h 3015820"/>
              <a:gd name="connsiteX467" fmla="*/ 1945676 w 3134700"/>
              <a:gd name="connsiteY467" fmla="*/ 1678333 h 3015820"/>
              <a:gd name="connsiteX468" fmla="*/ 2067281 w 3134700"/>
              <a:gd name="connsiteY468" fmla="*/ 1813433 h 3015820"/>
              <a:gd name="connsiteX469" fmla="*/ 2134839 w 3134700"/>
              <a:gd name="connsiteY469" fmla="*/ 1962042 h 3015820"/>
              <a:gd name="connsiteX470" fmla="*/ 2107816 w 3134700"/>
              <a:gd name="connsiteY470" fmla="*/ 2016082 h 3015820"/>
              <a:gd name="connsiteX471" fmla="*/ 1810560 w 3134700"/>
              <a:gd name="connsiteY471" fmla="*/ 2178202 h 3015820"/>
              <a:gd name="connsiteX472" fmla="*/ 1675443 w 3134700"/>
              <a:gd name="connsiteY472" fmla="*/ 2205222 h 3015820"/>
              <a:gd name="connsiteX473" fmla="*/ 1283606 w 3134700"/>
              <a:gd name="connsiteY473" fmla="*/ 2218732 h 3015820"/>
              <a:gd name="connsiteX474" fmla="*/ 1405211 w 3134700"/>
              <a:gd name="connsiteY474" fmla="*/ 2434891 h 3015820"/>
              <a:gd name="connsiteX475" fmla="*/ 1661932 w 3134700"/>
              <a:gd name="connsiteY475" fmla="*/ 2745621 h 3015820"/>
              <a:gd name="connsiteX476" fmla="*/ 1770025 w 3134700"/>
              <a:gd name="connsiteY476" fmla="*/ 2867211 h 3015820"/>
              <a:gd name="connsiteX477" fmla="*/ 1918653 w 3134700"/>
              <a:gd name="connsiteY477" fmla="*/ 2948270 h 3015820"/>
              <a:gd name="connsiteX478" fmla="*/ 1999723 w 3134700"/>
              <a:gd name="connsiteY478" fmla="*/ 2907741 h 3015820"/>
              <a:gd name="connsiteX479" fmla="*/ 2026746 w 3134700"/>
              <a:gd name="connsiteY479" fmla="*/ 2799661 h 3015820"/>
              <a:gd name="connsiteX480" fmla="*/ 2067281 w 3134700"/>
              <a:gd name="connsiteY480" fmla="*/ 2705091 h 3015820"/>
              <a:gd name="connsiteX481" fmla="*/ 2229420 w 3134700"/>
              <a:gd name="connsiteY481" fmla="*/ 2502441 h 3015820"/>
              <a:gd name="connsiteX482" fmla="*/ 2296979 w 3134700"/>
              <a:gd name="connsiteY482" fmla="*/ 2407872 h 3015820"/>
              <a:gd name="connsiteX483" fmla="*/ 2351025 w 3134700"/>
              <a:gd name="connsiteY483" fmla="*/ 2353832 h 3015820"/>
              <a:gd name="connsiteX484" fmla="*/ 2499653 w 3134700"/>
              <a:gd name="connsiteY484" fmla="*/ 2178202 h 3015820"/>
              <a:gd name="connsiteX485" fmla="*/ 2526676 w 3134700"/>
              <a:gd name="connsiteY485" fmla="*/ 2110652 h 3015820"/>
              <a:gd name="connsiteX486" fmla="*/ 2580723 w 3134700"/>
              <a:gd name="connsiteY486" fmla="*/ 2016082 h 3015820"/>
              <a:gd name="connsiteX487" fmla="*/ 2594235 w 3134700"/>
              <a:gd name="connsiteY487" fmla="*/ 1921513 h 3015820"/>
              <a:gd name="connsiteX488" fmla="*/ 2621258 w 3134700"/>
              <a:gd name="connsiteY488" fmla="*/ 1853963 h 3015820"/>
              <a:gd name="connsiteX489" fmla="*/ 2702328 w 3134700"/>
              <a:gd name="connsiteY489" fmla="*/ 1637803 h 301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Lst>
            <a:rect l="l" t="t" r="r" b="b"/>
            <a:pathLst>
              <a:path w="3134700" h="3015820">
                <a:moveTo>
                  <a:pt x="1553839" y="3015820"/>
                </a:moveTo>
                <a:cubicBezTo>
                  <a:pt x="1576358" y="3011317"/>
                  <a:pt x="1600411" y="3011636"/>
                  <a:pt x="1621397" y="3002310"/>
                </a:cubicBezTo>
                <a:cubicBezTo>
                  <a:pt x="1711187" y="2962408"/>
                  <a:pt x="1645064" y="2973023"/>
                  <a:pt x="1702467" y="2934760"/>
                </a:cubicBezTo>
                <a:cubicBezTo>
                  <a:pt x="1719226" y="2923589"/>
                  <a:pt x="1738498" y="2916747"/>
                  <a:pt x="1756513" y="2907741"/>
                </a:cubicBezTo>
                <a:cubicBezTo>
                  <a:pt x="1774529" y="2885224"/>
                  <a:pt x="1789006" y="2859348"/>
                  <a:pt x="1810560" y="2840191"/>
                </a:cubicBezTo>
                <a:cubicBezTo>
                  <a:pt x="1830189" y="2822745"/>
                  <a:pt x="1856603" y="2814720"/>
                  <a:pt x="1878118" y="2799661"/>
                </a:cubicBezTo>
                <a:cubicBezTo>
                  <a:pt x="1901744" y="2783125"/>
                  <a:pt x="1922605" y="2762922"/>
                  <a:pt x="1945676" y="2745621"/>
                </a:cubicBezTo>
                <a:cubicBezTo>
                  <a:pt x="1958667" y="2735879"/>
                  <a:pt x="1972699" y="2727608"/>
                  <a:pt x="1986211" y="2718601"/>
                </a:cubicBezTo>
                <a:cubicBezTo>
                  <a:pt x="1995219" y="2705091"/>
                  <a:pt x="2010564" y="2694088"/>
                  <a:pt x="2013234" y="2678071"/>
                </a:cubicBezTo>
                <a:cubicBezTo>
                  <a:pt x="2018246" y="2648004"/>
                  <a:pt x="1989622" y="2627441"/>
                  <a:pt x="1972699" y="2610521"/>
                </a:cubicBezTo>
                <a:cubicBezTo>
                  <a:pt x="1968195" y="2597011"/>
                  <a:pt x="1966516" y="2582202"/>
                  <a:pt x="1959188" y="2569991"/>
                </a:cubicBezTo>
                <a:cubicBezTo>
                  <a:pt x="1952634" y="2559068"/>
                  <a:pt x="1939808" y="2553161"/>
                  <a:pt x="1932164" y="2542971"/>
                </a:cubicBezTo>
                <a:cubicBezTo>
                  <a:pt x="1912677" y="2516992"/>
                  <a:pt x="1892643" y="2490957"/>
                  <a:pt x="1878118" y="2461911"/>
                </a:cubicBezTo>
                <a:cubicBezTo>
                  <a:pt x="1856712" y="2419104"/>
                  <a:pt x="1845640" y="2388907"/>
                  <a:pt x="1810560" y="2353832"/>
                </a:cubicBezTo>
                <a:cubicBezTo>
                  <a:pt x="1799077" y="2342350"/>
                  <a:pt x="1783537" y="2335819"/>
                  <a:pt x="1770025" y="2326812"/>
                </a:cubicBezTo>
                <a:cubicBezTo>
                  <a:pt x="1706338" y="2231295"/>
                  <a:pt x="1786264" y="2349544"/>
                  <a:pt x="1702467" y="2232242"/>
                </a:cubicBezTo>
                <a:cubicBezTo>
                  <a:pt x="1693028" y="2219029"/>
                  <a:pt x="1684451" y="2205222"/>
                  <a:pt x="1675443" y="2191712"/>
                </a:cubicBezTo>
                <a:cubicBezTo>
                  <a:pt x="1633024" y="2064465"/>
                  <a:pt x="1694257" y="2228009"/>
                  <a:pt x="1634908" y="2124162"/>
                </a:cubicBezTo>
                <a:cubicBezTo>
                  <a:pt x="1622875" y="2103106"/>
                  <a:pt x="1618732" y="2078303"/>
                  <a:pt x="1607885" y="2056612"/>
                </a:cubicBezTo>
                <a:cubicBezTo>
                  <a:pt x="1593592" y="2028030"/>
                  <a:pt x="1555629" y="1986521"/>
                  <a:pt x="1540327" y="1962042"/>
                </a:cubicBezTo>
                <a:cubicBezTo>
                  <a:pt x="1510887" y="1914945"/>
                  <a:pt x="1512761" y="1905830"/>
                  <a:pt x="1499792" y="1853963"/>
                </a:cubicBezTo>
                <a:cubicBezTo>
                  <a:pt x="1504755" y="1729903"/>
                  <a:pt x="1497124" y="1568747"/>
                  <a:pt x="1526815" y="1435153"/>
                </a:cubicBezTo>
                <a:cubicBezTo>
                  <a:pt x="1529905" y="1421252"/>
                  <a:pt x="1533410" y="1407072"/>
                  <a:pt x="1540327" y="1394624"/>
                </a:cubicBezTo>
                <a:cubicBezTo>
                  <a:pt x="1703387" y="1101154"/>
                  <a:pt x="1519170" y="1463948"/>
                  <a:pt x="1621397" y="1259524"/>
                </a:cubicBezTo>
                <a:cubicBezTo>
                  <a:pt x="1625901" y="1241511"/>
                  <a:pt x="1628388" y="1222869"/>
                  <a:pt x="1634908" y="1205484"/>
                </a:cubicBezTo>
                <a:cubicBezTo>
                  <a:pt x="1653454" y="1156033"/>
                  <a:pt x="1670586" y="1139907"/>
                  <a:pt x="1702467" y="1097404"/>
                </a:cubicBezTo>
                <a:cubicBezTo>
                  <a:pt x="1711368" y="1070703"/>
                  <a:pt x="1719189" y="1035391"/>
                  <a:pt x="1743001" y="1016344"/>
                </a:cubicBezTo>
                <a:cubicBezTo>
                  <a:pt x="1754123" y="1007448"/>
                  <a:pt x="1770024" y="1007337"/>
                  <a:pt x="1783536" y="1002834"/>
                </a:cubicBezTo>
                <a:cubicBezTo>
                  <a:pt x="1821200" y="946346"/>
                  <a:pt x="1830494" y="920927"/>
                  <a:pt x="1878118" y="881245"/>
                </a:cubicBezTo>
                <a:cubicBezTo>
                  <a:pt x="1890593" y="870850"/>
                  <a:pt x="1905141" y="863232"/>
                  <a:pt x="1918653" y="854225"/>
                </a:cubicBezTo>
                <a:cubicBezTo>
                  <a:pt x="1900637" y="773165"/>
                  <a:pt x="1892041" y="689420"/>
                  <a:pt x="1864606" y="611045"/>
                </a:cubicBezTo>
                <a:cubicBezTo>
                  <a:pt x="1859241" y="595718"/>
                  <a:pt x="1838595" y="591286"/>
                  <a:pt x="1824071" y="584025"/>
                </a:cubicBezTo>
                <a:cubicBezTo>
                  <a:pt x="1793185" y="568584"/>
                  <a:pt x="1746812" y="564713"/>
                  <a:pt x="1715978" y="557005"/>
                </a:cubicBezTo>
                <a:cubicBezTo>
                  <a:pt x="1702161" y="553551"/>
                  <a:pt x="1688955" y="547998"/>
                  <a:pt x="1675443" y="543495"/>
                </a:cubicBezTo>
                <a:cubicBezTo>
                  <a:pt x="1652924" y="520978"/>
                  <a:pt x="1626994" y="501420"/>
                  <a:pt x="1607885" y="475945"/>
                </a:cubicBezTo>
                <a:cubicBezTo>
                  <a:pt x="1599340" y="464553"/>
                  <a:pt x="1602273" y="447265"/>
                  <a:pt x="1594373" y="435416"/>
                </a:cubicBezTo>
                <a:cubicBezTo>
                  <a:pt x="1583773" y="419519"/>
                  <a:pt x="1567350" y="408396"/>
                  <a:pt x="1553839" y="394886"/>
                </a:cubicBezTo>
                <a:cubicBezTo>
                  <a:pt x="1508800" y="399389"/>
                  <a:pt x="1461663" y="394084"/>
                  <a:pt x="1418722" y="408396"/>
                </a:cubicBezTo>
                <a:cubicBezTo>
                  <a:pt x="1403318" y="413530"/>
                  <a:pt x="1397249" y="433666"/>
                  <a:pt x="1391699" y="448925"/>
                </a:cubicBezTo>
                <a:cubicBezTo>
                  <a:pt x="1379007" y="483824"/>
                  <a:pt x="1373684" y="520978"/>
                  <a:pt x="1364676" y="557005"/>
                </a:cubicBezTo>
                <a:cubicBezTo>
                  <a:pt x="1373684" y="620052"/>
                  <a:pt x="1365831" y="687948"/>
                  <a:pt x="1391699" y="746145"/>
                </a:cubicBezTo>
                <a:cubicBezTo>
                  <a:pt x="1404890" y="775822"/>
                  <a:pt x="1449803" y="777222"/>
                  <a:pt x="1472769" y="800185"/>
                </a:cubicBezTo>
                <a:cubicBezTo>
                  <a:pt x="1504296" y="831708"/>
                  <a:pt x="1530253" y="870027"/>
                  <a:pt x="1567350" y="894755"/>
                </a:cubicBezTo>
                <a:cubicBezTo>
                  <a:pt x="1594373" y="912768"/>
                  <a:pt x="1623627" y="927818"/>
                  <a:pt x="1648420" y="948794"/>
                </a:cubicBezTo>
                <a:cubicBezTo>
                  <a:pt x="1682456" y="977590"/>
                  <a:pt x="1718268" y="1006270"/>
                  <a:pt x="1743001" y="1043364"/>
                </a:cubicBezTo>
                <a:cubicBezTo>
                  <a:pt x="1762373" y="1072417"/>
                  <a:pt x="1788217" y="1112801"/>
                  <a:pt x="1810560" y="1137934"/>
                </a:cubicBezTo>
                <a:cubicBezTo>
                  <a:pt x="1831718" y="1161734"/>
                  <a:pt x="1857146" y="1181519"/>
                  <a:pt x="1878118" y="1205484"/>
                </a:cubicBezTo>
                <a:cubicBezTo>
                  <a:pt x="1888811" y="1217703"/>
                  <a:pt x="1894745" y="1233541"/>
                  <a:pt x="1905141" y="1246014"/>
                </a:cubicBezTo>
                <a:cubicBezTo>
                  <a:pt x="1936507" y="1283649"/>
                  <a:pt x="1959963" y="1297258"/>
                  <a:pt x="1999723" y="1327074"/>
                </a:cubicBezTo>
                <a:cubicBezTo>
                  <a:pt x="2036580" y="1382353"/>
                  <a:pt x="2075600" y="1437246"/>
                  <a:pt x="2094304" y="1502703"/>
                </a:cubicBezTo>
                <a:cubicBezTo>
                  <a:pt x="2103312" y="1534226"/>
                  <a:pt x="2112878" y="1565595"/>
                  <a:pt x="2121327" y="1597273"/>
                </a:cubicBezTo>
                <a:cubicBezTo>
                  <a:pt x="2130897" y="1633155"/>
                  <a:pt x="2138411" y="1669572"/>
                  <a:pt x="2148351" y="1705353"/>
                </a:cubicBezTo>
                <a:cubicBezTo>
                  <a:pt x="2160936" y="1750654"/>
                  <a:pt x="2175374" y="1795420"/>
                  <a:pt x="2188885" y="1840453"/>
                </a:cubicBezTo>
                <a:cubicBezTo>
                  <a:pt x="2193389" y="1876479"/>
                  <a:pt x="2194789" y="1913031"/>
                  <a:pt x="2202397" y="1948532"/>
                </a:cubicBezTo>
                <a:cubicBezTo>
                  <a:pt x="2208366" y="1976382"/>
                  <a:pt x="2222511" y="2001961"/>
                  <a:pt x="2229420" y="2029592"/>
                </a:cubicBezTo>
                <a:cubicBezTo>
                  <a:pt x="2236065" y="2056167"/>
                  <a:pt x="2238428" y="2083632"/>
                  <a:pt x="2242932" y="2110652"/>
                </a:cubicBezTo>
                <a:cubicBezTo>
                  <a:pt x="2238428" y="2169195"/>
                  <a:pt x="2250039" y="2231305"/>
                  <a:pt x="2229420" y="2286282"/>
                </a:cubicBezTo>
                <a:cubicBezTo>
                  <a:pt x="2224093" y="2300485"/>
                  <a:pt x="2109563" y="2352898"/>
                  <a:pt x="2094304" y="2353832"/>
                </a:cubicBezTo>
                <a:cubicBezTo>
                  <a:pt x="1896453" y="2365944"/>
                  <a:pt x="1697963" y="2362839"/>
                  <a:pt x="1499792" y="2367342"/>
                </a:cubicBezTo>
                <a:cubicBezTo>
                  <a:pt x="1340579" y="2399181"/>
                  <a:pt x="1538765" y="2360847"/>
                  <a:pt x="1337652" y="2394362"/>
                </a:cubicBezTo>
                <a:cubicBezTo>
                  <a:pt x="1196028" y="2417963"/>
                  <a:pt x="1337539" y="2397088"/>
                  <a:pt x="1216048" y="2421382"/>
                </a:cubicBezTo>
                <a:cubicBezTo>
                  <a:pt x="1189184" y="2426754"/>
                  <a:pt x="1162206" y="2431866"/>
                  <a:pt x="1134978" y="2434891"/>
                </a:cubicBezTo>
                <a:cubicBezTo>
                  <a:pt x="1081076" y="2440879"/>
                  <a:pt x="1026885" y="2443898"/>
                  <a:pt x="972838" y="2448401"/>
                </a:cubicBezTo>
                <a:cubicBezTo>
                  <a:pt x="954823" y="2452904"/>
                  <a:pt x="936647" y="2456810"/>
                  <a:pt x="918792" y="2461911"/>
                </a:cubicBezTo>
                <a:cubicBezTo>
                  <a:pt x="905097" y="2465823"/>
                  <a:pt x="891223" y="2481314"/>
                  <a:pt x="878257" y="2475421"/>
                </a:cubicBezTo>
                <a:cubicBezTo>
                  <a:pt x="837256" y="2456787"/>
                  <a:pt x="806195" y="2421382"/>
                  <a:pt x="770164" y="2394362"/>
                </a:cubicBezTo>
                <a:cubicBezTo>
                  <a:pt x="765660" y="2367342"/>
                  <a:pt x="754467" y="2340608"/>
                  <a:pt x="756652" y="2313302"/>
                </a:cubicBezTo>
                <a:cubicBezTo>
                  <a:pt x="759321" y="2279948"/>
                  <a:pt x="767979" y="2077538"/>
                  <a:pt x="824210" y="2002572"/>
                </a:cubicBezTo>
                <a:cubicBezTo>
                  <a:pt x="839497" y="1982192"/>
                  <a:pt x="859319" y="1965574"/>
                  <a:pt x="878257" y="1948532"/>
                </a:cubicBezTo>
                <a:cubicBezTo>
                  <a:pt x="904404" y="1925003"/>
                  <a:pt x="930406" y="1901003"/>
                  <a:pt x="959327" y="1880983"/>
                </a:cubicBezTo>
                <a:cubicBezTo>
                  <a:pt x="989182" y="1860317"/>
                  <a:pt x="1025126" y="1849080"/>
                  <a:pt x="1053908" y="1826943"/>
                </a:cubicBezTo>
                <a:cubicBezTo>
                  <a:pt x="1084199" y="1803645"/>
                  <a:pt x="1105400" y="1770080"/>
                  <a:pt x="1134978" y="1745883"/>
                </a:cubicBezTo>
                <a:cubicBezTo>
                  <a:pt x="1196212" y="1695788"/>
                  <a:pt x="1231043" y="1698227"/>
                  <a:pt x="1310629" y="1678333"/>
                </a:cubicBezTo>
                <a:lnTo>
                  <a:pt x="1810560" y="1705353"/>
                </a:lnTo>
                <a:cubicBezTo>
                  <a:pt x="1873223" y="1709439"/>
                  <a:pt x="1962532" y="1723201"/>
                  <a:pt x="2026746" y="1732373"/>
                </a:cubicBezTo>
                <a:cubicBezTo>
                  <a:pt x="2181399" y="1725009"/>
                  <a:pt x="2276614" y="1758785"/>
                  <a:pt x="2391560" y="1678333"/>
                </a:cubicBezTo>
                <a:cubicBezTo>
                  <a:pt x="2412432" y="1663725"/>
                  <a:pt x="2427591" y="1642306"/>
                  <a:pt x="2445607" y="1624293"/>
                </a:cubicBezTo>
                <a:cubicBezTo>
                  <a:pt x="2459577" y="1589371"/>
                  <a:pt x="2492714" y="1510373"/>
                  <a:pt x="2499653" y="1475683"/>
                </a:cubicBezTo>
                <a:cubicBezTo>
                  <a:pt x="2507651" y="1435696"/>
                  <a:pt x="2508661" y="1394624"/>
                  <a:pt x="2513165" y="1354094"/>
                </a:cubicBezTo>
                <a:cubicBezTo>
                  <a:pt x="2508661" y="1191974"/>
                  <a:pt x="2515031" y="1029186"/>
                  <a:pt x="2499653" y="867735"/>
                </a:cubicBezTo>
                <a:cubicBezTo>
                  <a:pt x="2496788" y="837661"/>
                  <a:pt x="2473586" y="813195"/>
                  <a:pt x="2459118" y="786675"/>
                </a:cubicBezTo>
                <a:cubicBezTo>
                  <a:pt x="2443679" y="758374"/>
                  <a:pt x="2402885" y="689919"/>
                  <a:pt x="2378048" y="665085"/>
                </a:cubicBezTo>
                <a:cubicBezTo>
                  <a:pt x="2361287" y="648326"/>
                  <a:pt x="2306484" y="612878"/>
                  <a:pt x="2283467" y="597535"/>
                </a:cubicBezTo>
                <a:cubicBezTo>
                  <a:pt x="2157358" y="606542"/>
                  <a:pt x="2030369" y="607164"/>
                  <a:pt x="1905141" y="624555"/>
                </a:cubicBezTo>
                <a:cubicBezTo>
                  <a:pt x="1831928" y="634722"/>
                  <a:pt x="1789461" y="672302"/>
                  <a:pt x="1729490" y="705615"/>
                </a:cubicBezTo>
                <a:cubicBezTo>
                  <a:pt x="1711883" y="715396"/>
                  <a:pt x="1692524" y="721961"/>
                  <a:pt x="1675443" y="732635"/>
                </a:cubicBezTo>
                <a:cubicBezTo>
                  <a:pt x="1602498" y="778220"/>
                  <a:pt x="1640386" y="762681"/>
                  <a:pt x="1580862" y="813695"/>
                </a:cubicBezTo>
                <a:cubicBezTo>
                  <a:pt x="1563764" y="828349"/>
                  <a:pt x="1543913" y="839571"/>
                  <a:pt x="1526815" y="854225"/>
                </a:cubicBezTo>
                <a:cubicBezTo>
                  <a:pt x="1512307" y="866659"/>
                  <a:pt x="1500959" y="882524"/>
                  <a:pt x="1486280" y="894755"/>
                </a:cubicBezTo>
                <a:cubicBezTo>
                  <a:pt x="1473805" y="905150"/>
                  <a:pt x="1458617" y="911875"/>
                  <a:pt x="1445745" y="921775"/>
                </a:cubicBezTo>
                <a:cubicBezTo>
                  <a:pt x="1382740" y="970234"/>
                  <a:pt x="1288801" y="1052638"/>
                  <a:pt x="1216048" y="1097404"/>
                </a:cubicBezTo>
                <a:cubicBezTo>
                  <a:pt x="1105350" y="1165518"/>
                  <a:pt x="1171602" y="1118380"/>
                  <a:pt x="1094443" y="1151444"/>
                </a:cubicBezTo>
                <a:cubicBezTo>
                  <a:pt x="1075930" y="1159377"/>
                  <a:pt x="1058412" y="1169457"/>
                  <a:pt x="1040396" y="1178464"/>
                </a:cubicBezTo>
                <a:cubicBezTo>
                  <a:pt x="1229098" y="1232372"/>
                  <a:pt x="1042344" y="1186186"/>
                  <a:pt x="1337652" y="1218994"/>
                </a:cubicBezTo>
                <a:cubicBezTo>
                  <a:pt x="1472824" y="1234011"/>
                  <a:pt x="1506648" y="1251660"/>
                  <a:pt x="1634908" y="1273034"/>
                </a:cubicBezTo>
                <a:cubicBezTo>
                  <a:pt x="1751795" y="1292513"/>
                  <a:pt x="1688794" y="1283146"/>
                  <a:pt x="1824071" y="1300054"/>
                </a:cubicBezTo>
                <a:cubicBezTo>
                  <a:pt x="1860102" y="1313564"/>
                  <a:pt x="1894950" y="1330792"/>
                  <a:pt x="1932164" y="1340584"/>
                </a:cubicBezTo>
                <a:cubicBezTo>
                  <a:pt x="2101691" y="1385191"/>
                  <a:pt x="2046604" y="1341745"/>
                  <a:pt x="2188885" y="1408134"/>
                </a:cubicBezTo>
                <a:cubicBezTo>
                  <a:pt x="2221790" y="1423487"/>
                  <a:pt x="2253544" y="1441604"/>
                  <a:pt x="2283467" y="1462173"/>
                </a:cubicBezTo>
                <a:cubicBezTo>
                  <a:pt x="2325783" y="1491262"/>
                  <a:pt x="2405072" y="1556743"/>
                  <a:pt x="2405072" y="1556743"/>
                </a:cubicBezTo>
                <a:cubicBezTo>
                  <a:pt x="2427049" y="1600693"/>
                  <a:pt x="2445607" y="1625955"/>
                  <a:pt x="2445607" y="1678333"/>
                </a:cubicBezTo>
                <a:cubicBezTo>
                  <a:pt x="2445607" y="1723591"/>
                  <a:pt x="2452337" y="1772954"/>
                  <a:pt x="2432095" y="1813433"/>
                </a:cubicBezTo>
                <a:cubicBezTo>
                  <a:pt x="2417569" y="1842480"/>
                  <a:pt x="2381610" y="1856551"/>
                  <a:pt x="2351025" y="1867473"/>
                </a:cubicBezTo>
                <a:cubicBezTo>
                  <a:pt x="2316829" y="1879685"/>
                  <a:pt x="2279107" y="1877838"/>
                  <a:pt x="2242932" y="1880983"/>
                </a:cubicBezTo>
                <a:cubicBezTo>
                  <a:pt x="2175478" y="1886848"/>
                  <a:pt x="2107954" y="1893251"/>
                  <a:pt x="2040257" y="1894493"/>
                </a:cubicBezTo>
                <a:lnTo>
                  <a:pt x="770164" y="1908003"/>
                </a:lnTo>
                <a:cubicBezTo>
                  <a:pt x="842226" y="1948533"/>
                  <a:pt x="923232" y="1976191"/>
                  <a:pt x="986350" y="2029592"/>
                </a:cubicBezTo>
                <a:cubicBezTo>
                  <a:pt x="1044900" y="2079129"/>
                  <a:pt x="1099590" y="2133628"/>
                  <a:pt x="1162001" y="2178202"/>
                </a:cubicBezTo>
                <a:cubicBezTo>
                  <a:pt x="1193528" y="2200719"/>
                  <a:pt x="1226819" y="2220952"/>
                  <a:pt x="1256583" y="2245752"/>
                </a:cubicBezTo>
                <a:cubicBezTo>
                  <a:pt x="1339301" y="2314675"/>
                  <a:pt x="1310405" y="2318871"/>
                  <a:pt x="1405211" y="2380852"/>
                </a:cubicBezTo>
                <a:cubicBezTo>
                  <a:pt x="1493133" y="2438332"/>
                  <a:pt x="1589962" y="2481920"/>
                  <a:pt x="1675443" y="2542971"/>
                </a:cubicBezTo>
                <a:cubicBezTo>
                  <a:pt x="1975578" y="2757327"/>
                  <a:pt x="1855229" y="2693647"/>
                  <a:pt x="2013234" y="2772641"/>
                </a:cubicBezTo>
                <a:cubicBezTo>
                  <a:pt x="2077083" y="2581114"/>
                  <a:pt x="2063240" y="2656934"/>
                  <a:pt x="2013234" y="2299792"/>
                </a:cubicBezTo>
                <a:cubicBezTo>
                  <a:pt x="1978392" y="2050949"/>
                  <a:pt x="1914195" y="1942923"/>
                  <a:pt x="1824071" y="1705353"/>
                </a:cubicBezTo>
                <a:cubicBezTo>
                  <a:pt x="1627123" y="1186192"/>
                  <a:pt x="1713604" y="1379707"/>
                  <a:pt x="1567350" y="1043364"/>
                </a:cubicBezTo>
                <a:cubicBezTo>
                  <a:pt x="1549663" y="1002690"/>
                  <a:pt x="1527332" y="963852"/>
                  <a:pt x="1513304" y="921775"/>
                </a:cubicBezTo>
                <a:cubicBezTo>
                  <a:pt x="1500999" y="884865"/>
                  <a:pt x="1484107" y="821461"/>
                  <a:pt x="1459257" y="786675"/>
                </a:cubicBezTo>
                <a:cubicBezTo>
                  <a:pt x="1448150" y="771127"/>
                  <a:pt x="1430955" y="760823"/>
                  <a:pt x="1418722" y="746145"/>
                </a:cubicBezTo>
                <a:cubicBezTo>
                  <a:pt x="1408326" y="733672"/>
                  <a:pt x="1401442" y="718604"/>
                  <a:pt x="1391699" y="705615"/>
                </a:cubicBezTo>
                <a:cubicBezTo>
                  <a:pt x="1374396" y="682547"/>
                  <a:pt x="1355668" y="660582"/>
                  <a:pt x="1337652" y="638065"/>
                </a:cubicBezTo>
                <a:cubicBezTo>
                  <a:pt x="1328644" y="615548"/>
                  <a:pt x="1318918" y="593306"/>
                  <a:pt x="1310629" y="570515"/>
                </a:cubicBezTo>
                <a:cubicBezTo>
                  <a:pt x="1300895" y="543748"/>
                  <a:pt x="1283606" y="489455"/>
                  <a:pt x="1283606" y="489455"/>
                </a:cubicBezTo>
                <a:cubicBezTo>
                  <a:pt x="1288110" y="475945"/>
                  <a:pt x="1284379" y="455293"/>
                  <a:pt x="1297117" y="448925"/>
                </a:cubicBezTo>
                <a:cubicBezTo>
                  <a:pt x="1353200" y="420887"/>
                  <a:pt x="1461054" y="443121"/>
                  <a:pt x="1513304" y="448925"/>
                </a:cubicBezTo>
                <a:cubicBezTo>
                  <a:pt x="1648067" y="583673"/>
                  <a:pt x="1789613" y="719740"/>
                  <a:pt x="1891629" y="881245"/>
                </a:cubicBezTo>
                <a:cubicBezTo>
                  <a:pt x="1945676" y="966808"/>
                  <a:pt x="1995728" y="1055029"/>
                  <a:pt x="2053769" y="1137934"/>
                </a:cubicBezTo>
                <a:cubicBezTo>
                  <a:pt x="2090478" y="1190369"/>
                  <a:pt x="2138373" y="1234314"/>
                  <a:pt x="2175374" y="1286544"/>
                </a:cubicBezTo>
                <a:cubicBezTo>
                  <a:pt x="2481332" y="1718431"/>
                  <a:pt x="2150926" y="1307419"/>
                  <a:pt x="2351025" y="1529723"/>
                </a:cubicBezTo>
                <a:cubicBezTo>
                  <a:pt x="2432798" y="1620570"/>
                  <a:pt x="2368703" y="1579090"/>
                  <a:pt x="2459118" y="1624293"/>
                </a:cubicBezTo>
                <a:cubicBezTo>
                  <a:pt x="2486859" y="1707504"/>
                  <a:pt x="2454021" y="1632707"/>
                  <a:pt x="2553700" y="1732373"/>
                </a:cubicBezTo>
                <a:cubicBezTo>
                  <a:pt x="2588219" y="1766887"/>
                  <a:pt x="2627437" y="1855508"/>
                  <a:pt x="2675304" y="1867473"/>
                </a:cubicBezTo>
                <a:lnTo>
                  <a:pt x="2729351" y="1880983"/>
                </a:lnTo>
                <a:cubicBezTo>
                  <a:pt x="2751870" y="1876480"/>
                  <a:pt x="2776969" y="1878866"/>
                  <a:pt x="2796909" y="1867473"/>
                </a:cubicBezTo>
                <a:cubicBezTo>
                  <a:pt x="2828333" y="1849519"/>
                  <a:pt x="2832538" y="1783921"/>
                  <a:pt x="2837444" y="1759393"/>
                </a:cubicBezTo>
                <a:cubicBezTo>
                  <a:pt x="2814925" y="1669326"/>
                  <a:pt x="2800936" y="1576686"/>
                  <a:pt x="2769886" y="1489193"/>
                </a:cubicBezTo>
                <a:cubicBezTo>
                  <a:pt x="2743910" y="1415998"/>
                  <a:pt x="2641858" y="1266328"/>
                  <a:pt x="2594235" y="1205484"/>
                </a:cubicBezTo>
                <a:cubicBezTo>
                  <a:pt x="2565322" y="1168544"/>
                  <a:pt x="2439199" y="1003024"/>
                  <a:pt x="2364537" y="962304"/>
                </a:cubicBezTo>
                <a:cubicBezTo>
                  <a:pt x="2344375" y="951308"/>
                  <a:pt x="2319498" y="953297"/>
                  <a:pt x="2296979" y="948794"/>
                </a:cubicBezTo>
                <a:cubicBezTo>
                  <a:pt x="2269956" y="935284"/>
                  <a:pt x="2244108" y="919109"/>
                  <a:pt x="2215909" y="908265"/>
                </a:cubicBezTo>
                <a:cubicBezTo>
                  <a:pt x="2033344" y="838058"/>
                  <a:pt x="1974709" y="900792"/>
                  <a:pt x="1715978" y="935285"/>
                </a:cubicBezTo>
                <a:cubicBezTo>
                  <a:pt x="1670939" y="962305"/>
                  <a:pt x="1623340" y="985455"/>
                  <a:pt x="1580862" y="1016344"/>
                </a:cubicBezTo>
                <a:cubicBezTo>
                  <a:pt x="1483604" y="1087068"/>
                  <a:pt x="1350252" y="1210477"/>
                  <a:pt x="1270094" y="1300054"/>
                </a:cubicBezTo>
                <a:cubicBezTo>
                  <a:pt x="1240063" y="1333614"/>
                  <a:pt x="1217159" y="1372969"/>
                  <a:pt x="1189024" y="1408134"/>
                </a:cubicBezTo>
                <a:cubicBezTo>
                  <a:pt x="1163084" y="1440554"/>
                  <a:pt x="1132869" y="1469488"/>
                  <a:pt x="1107955" y="1502703"/>
                </a:cubicBezTo>
                <a:cubicBezTo>
                  <a:pt x="1070089" y="1553185"/>
                  <a:pt x="1063185" y="1580840"/>
                  <a:pt x="1040396" y="1637803"/>
                </a:cubicBezTo>
                <a:cubicBezTo>
                  <a:pt x="1035892" y="1664823"/>
                  <a:pt x="1032828" y="1692123"/>
                  <a:pt x="1026885" y="1718863"/>
                </a:cubicBezTo>
                <a:cubicBezTo>
                  <a:pt x="1023795" y="1732765"/>
                  <a:pt x="1017286" y="1745700"/>
                  <a:pt x="1013373" y="1759393"/>
                </a:cubicBezTo>
                <a:cubicBezTo>
                  <a:pt x="984280" y="1861203"/>
                  <a:pt x="1019424" y="1764530"/>
                  <a:pt x="972838" y="1880983"/>
                </a:cubicBezTo>
                <a:cubicBezTo>
                  <a:pt x="968334" y="1908003"/>
                  <a:pt x="966535" y="1935615"/>
                  <a:pt x="959327" y="1962042"/>
                </a:cubicBezTo>
                <a:cubicBezTo>
                  <a:pt x="952945" y="1985439"/>
                  <a:pt x="937060" y="2005811"/>
                  <a:pt x="932303" y="2029592"/>
                </a:cubicBezTo>
                <a:cubicBezTo>
                  <a:pt x="923426" y="2073971"/>
                  <a:pt x="923296" y="2119659"/>
                  <a:pt x="918792" y="2164692"/>
                </a:cubicBezTo>
                <a:cubicBezTo>
                  <a:pt x="945815" y="2232242"/>
                  <a:pt x="956205" y="2309141"/>
                  <a:pt x="999861" y="2367342"/>
                </a:cubicBezTo>
                <a:cubicBezTo>
                  <a:pt x="1016300" y="2389258"/>
                  <a:pt x="1053747" y="2377454"/>
                  <a:pt x="1080931" y="2380852"/>
                </a:cubicBezTo>
                <a:cubicBezTo>
                  <a:pt x="1125845" y="2386466"/>
                  <a:pt x="1170958" y="2390407"/>
                  <a:pt x="1216048" y="2394362"/>
                </a:cubicBezTo>
                <a:lnTo>
                  <a:pt x="1851095" y="2448401"/>
                </a:lnTo>
                <a:cubicBezTo>
                  <a:pt x="1891757" y="2475507"/>
                  <a:pt x="1944803" y="2512210"/>
                  <a:pt x="1986211" y="2529461"/>
                </a:cubicBezTo>
                <a:cubicBezTo>
                  <a:pt x="2007410" y="2538293"/>
                  <a:pt x="2031174" y="2538863"/>
                  <a:pt x="2053769" y="2542971"/>
                </a:cubicBezTo>
                <a:cubicBezTo>
                  <a:pt x="2119270" y="2554879"/>
                  <a:pt x="2165839" y="2557324"/>
                  <a:pt x="2229420" y="2583501"/>
                </a:cubicBezTo>
                <a:cubicBezTo>
                  <a:pt x="2275982" y="2602671"/>
                  <a:pt x="2364537" y="2651051"/>
                  <a:pt x="2364537" y="2651051"/>
                </a:cubicBezTo>
                <a:cubicBezTo>
                  <a:pt x="2382552" y="2673568"/>
                  <a:pt x="2399424" y="2697049"/>
                  <a:pt x="2418583" y="2718601"/>
                </a:cubicBezTo>
                <a:cubicBezTo>
                  <a:pt x="2435510" y="2737641"/>
                  <a:pt x="2460256" y="2750371"/>
                  <a:pt x="2472630" y="2772641"/>
                </a:cubicBezTo>
                <a:cubicBezTo>
                  <a:pt x="2552679" y="2916712"/>
                  <a:pt x="2434377" y="2788435"/>
                  <a:pt x="2513165" y="2867211"/>
                </a:cubicBezTo>
                <a:cubicBezTo>
                  <a:pt x="2508661" y="2831184"/>
                  <a:pt x="2509629" y="2794041"/>
                  <a:pt x="2499653" y="2759131"/>
                </a:cubicBezTo>
                <a:cubicBezTo>
                  <a:pt x="2477698" y="2682298"/>
                  <a:pt x="2440290" y="2667439"/>
                  <a:pt x="2405072" y="2597011"/>
                </a:cubicBezTo>
                <a:cubicBezTo>
                  <a:pt x="2387863" y="2562597"/>
                  <a:pt x="2376706" y="2525433"/>
                  <a:pt x="2364537" y="2488931"/>
                </a:cubicBezTo>
                <a:cubicBezTo>
                  <a:pt x="2334466" y="2398729"/>
                  <a:pt x="2245606" y="2078274"/>
                  <a:pt x="2175374" y="1962042"/>
                </a:cubicBezTo>
                <a:cubicBezTo>
                  <a:pt x="2079770" y="1803820"/>
                  <a:pt x="1981042" y="1646289"/>
                  <a:pt x="1864606" y="1502703"/>
                </a:cubicBezTo>
                <a:cubicBezTo>
                  <a:pt x="1721001" y="1325612"/>
                  <a:pt x="1462620" y="941065"/>
                  <a:pt x="1216048" y="800185"/>
                </a:cubicBezTo>
                <a:cubicBezTo>
                  <a:pt x="1103978" y="736153"/>
                  <a:pt x="1153944" y="762382"/>
                  <a:pt x="1067420" y="719125"/>
                </a:cubicBezTo>
                <a:cubicBezTo>
                  <a:pt x="981846" y="728132"/>
                  <a:pt x="893648" y="723265"/>
                  <a:pt x="810699" y="746145"/>
                </a:cubicBezTo>
                <a:cubicBezTo>
                  <a:pt x="760067" y="760111"/>
                  <a:pt x="716597" y="794397"/>
                  <a:pt x="675582" y="827205"/>
                </a:cubicBezTo>
                <a:cubicBezTo>
                  <a:pt x="6107" y="1362717"/>
                  <a:pt x="696175" y="794420"/>
                  <a:pt x="256721" y="1191974"/>
                </a:cubicBezTo>
                <a:cubicBezTo>
                  <a:pt x="213951" y="1230666"/>
                  <a:pt x="163771" y="1260704"/>
                  <a:pt x="121605" y="1300054"/>
                </a:cubicBezTo>
                <a:cubicBezTo>
                  <a:pt x="94285" y="1325550"/>
                  <a:pt x="40165" y="1399620"/>
                  <a:pt x="13512" y="1435153"/>
                </a:cubicBezTo>
                <a:cubicBezTo>
                  <a:pt x="9008" y="1448663"/>
                  <a:pt x="0" y="1461442"/>
                  <a:pt x="0" y="1475683"/>
                </a:cubicBezTo>
                <a:cubicBezTo>
                  <a:pt x="0" y="1503076"/>
                  <a:pt x="-80" y="1532960"/>
                  <a:pt x="13512" y="1556743"/>
                </a:cubicBezTo>
                <a:cubicBezTo>
                  <a:pt x="20579" y="1569108"/>
                  <a:pt x="40144" y="1567164"/>
                  <a:pt x="54047" y="1570253"/>
                </a:cubicBezTo>
                <a:cubicBezTo>
                  <a:pt x="80791" y="1576195"/>
                  <a:pt x="108094" y="1579260"/>
                  <a:pt x="135117" y="1583763"/>
                </a:cubicBezTo>
                <a:cubicBezTo>
                  <a:pt x="531458" y="1579260"/>
                  <a:pt x="929401" y="1606134"/>
                  <a:pt x="1324141" y="1570253"/>
                </a:cubicBezTo>
                <a:cubicBezTo>
                  <a:pt x="1385146" y="1564708"/>
                  <a:pt x="1429451" y="1505485"/>
                  <a:pt x="1472769" y="1462173"/>
                </a:cubicBezTo>
                <a:cubicBezTo>
                  <a:pt x="1507216" y="1427730"/>
                  <a:pt x="1532052" y="1384153"/>
                  <a:pt x="1553839" y="1340584"/>
                </a:cubicBezTo>
                <a:cubicBezTo>
                  <a:pt x="1608523" y="1231230"/>
                  <a:pt x="1623016" y="1121372"/>
                  <a:pt x="1648420" y="1002834"/>
                </a:cubicBezTo>
                <a:cubicBezTo>
                  <a:pt x="1679679" y="565275"/>
                  <a:pt x="1639679" y="1070898"/>
                  <a:pt x="1688955" y="611045"/>
                </a:cubicBezTo>
                <a:cubicBezTo>
                  <a:pt x="1695211" y="552663"/>
                  <a:pt x="1694533" y="493593"/>
                  <a:pt x="1702467" y="435416"/>
                </a:cubicBezTo>
                <a:cubicBezTo>
                  <a:pt x="1708077" y="394278"/>
                  <a:pt x="1721838" y="354634"/>
                  <a:pt x="1729490" y="313826"/>
                </a:cubicBezTo>
                <a:cubicBezTo>
                  <a:pt x="1735359" y="282528"/>
                  <a:pt x="1738158" y="250729"/>
                  <a:pt x="1743001" y="219256"/>
                </a:cubicBezTo>
                <a:cubicBezTo>
                  <a:pt x="1747820" y="187937"/>
                  <a:pt x="1761592" y="104373"/>
                  <a:pt x="1770025" y="70646"/>
                </a:cubicBezTo>
                <a:cubicBezTo>
                  <a:pt x="1773479" y="56830"/>
                  <a:pt x="1779032" y="43626"/>
                  <a:pt x="1783536" y="30116"/>
                </a:cubicBezTo>
                <a:cubicBezTo>
                  <a:pt x="1707531" y="-20547"/>
                  <a:pt x="1750432" y="-10352"/>
                  <a:pt x="1634908" y="84156"/>
                </a:cubicBezTo>
                <a:cubicBezTo>
                  <a:pt x="1510440" y="185981"/>
                  <a:pt x="1362307" y="314604"/>
                  <a:pt x="1256583" y="435416"/>
                </a:cubicBezTo>
                <a:cubicBezTo>
                  <a:pt x="1157461" y="548684"/>
                  <a:pt x="1065609" y="668149"/>
                  <a:pt x="972838" y="786675"/>
                </a:cubicBezTo>
                <a:cubicBezTo>
                  <a:pt x="891768" y="890251"/>
                  <a:pt x="797307" y="984621"/>
                  <a:pt x="729629" y="1097404"/>
                </a:cubicBezTo>
                <a:cubicBezTo>
                  <a:pt x="662071" y="1209987"/>
                  <a:pt x="593531" y="1321987"/>
                  <a:pt x="526954" y="1435153"/>
                </a:cubicBezTo>
                <a:cubicBezTo>
                  <a:pt x="503443" y="1475116"/>
                  <a:pt x="476042" y="1513468"/>
                  <a:pt x="459396" y="1556743"/>
                </a:cubicBezTo>
                <a:cubicBezTo>
                  <a:pt x="436877" y="1615286"/>
                  <a:pt x="413276" y="1673425"/>
                  <a:pt x="391838" y="1732373"/>
                </a:cubicBezTo>
                <a:cubicBezTo>
                  <a:pt x="371319" y="1788794"/>
                  <a:pt x="339725" y="1886761"/>
                  <a:pt x="324280" y="1948532"/>
                </a:cubicBezTo>
                <a:cubicBezTo>
                  <a:pt x="318710" y="1970809"/>
                  <a:pt x="315272" y="1993565"/>
                  <a:pt x="310768" y="2016082"/>
                </a:cubicBezTo>
                <a:cubicBezTo>
                  <a:pt x="315272" y="2043102"/>
                  <a:pt x="303918" y="2078818"/>
                  <a:pt x="324280" y="2097142"/>
                </a:cubicBezTo>
                <a:cubicBezTo>
                  <a:pt x="356040" y="2125723"/>
                  <a:pt x="404319" y="2127777"/>
                  <a:pt x="445884" y="2137672"/>
                </a:cubicBezTo>
                <a:cubicBezTo>
                  <a:pt x="536940" y="2159349"/>
                  <a:pt x="676733" y="2174255"/>
                  <a:pt x="770164" y="2178202"/>
                </a:cubicBezTo>
                <a:lnTo>
                  <a:pt x="1567350" y="2205222"/>
                </a:lnTo>
                <a:cubicBezTo>
                  <a:pt x="1625900" y="2214229"/>
                  <a:pt x="1684808" y="2221159"/>
                  <a:pt x="1743001" y="2232242"/>
                </a:cubicBezTo>
                <a:cubicBezTo>
                  <a:pt x="1779485" y="2239191"/>
                  <a:pt x="1814779" y="2251481"/>
                  <a:pt x="1851095" y="2259262"/>
                </a:cubicBezTo>
                <a:cubicBezTo>
                  <a:pt x="1877883" y="2265002"/>
                  <a:pt x="1905141" y="2268269"/>
                  <a:pt x="1932164" y="2272772"/>
                </a:cubicBezTo>
                <a:lnTo>
                  <a:pt x="2053769" y="2259262"/>
                </a:lnTo>
                <a:cubicBezTo>
                  <a:pt x="2076211" y="2243555"/>
                  <a:pt x="2063115" y="2205276"/>
                  <a:pt x="2067281" y="2178202"/>
                </a:cubicBezTo>
                <a:cubicBezTo>
                  <a:pt x="2072124" y="2146729"/>
                  <a:pt x="2076288" y="2115155"/>
                  <a:pt x="2080792" y="2083632"/>
                </a:cubicBezTo>
                <a:cubicBezTo>
                  <a:pt x="2076288" y="1921512"/>
                  <a:pt x="2093417" y="1757335"/>
                  <a:pt x="2067281" y="1597273"/>
                </a:cubicBezTo>
                <a:cubicBezTo>
                  <a:pt x="2056566" y="1531650"/>
                  <a:pt x="2001547" y="1481552"/>
                  <a:pt x="1972699" y="1421644"/>
                </a:cubicBezTo>
                <a:cubicBezTo>
                  <a:pt x="1942939" y="1359842"/>
                  <a:pt x="1924478" y="1292721"/>
                  <a:pt x="1891629" y="1232504"/>
                </a:cubicBezTo>
                <a:cubicBezTo>
                  <a:pt x="1870062" y="1192969"/>
                  <a:pt x="1838386" y="1159834"/>
                  <a:pt x="1810560" y="1124424"/>
                </a:cubicBezTo>
                <a:cubicBezTo>
                  <a:pt x="1767160" y="1069194"/>
                  <a:pt x="1709809" y="998110"/>
                  <a:pt x="1648420" y="962304"/>
                </a:cubicBezTo>
                <a:cubicBezTo>
                  <a:pt x="1640864" y="957897"/>
                  <a:pt x="1499890" y="935301"/>
                  <a:pt x="1499792" y="935285"/>
                </a:cubicBezTo>
                <a:cubicBezTo>
                  <a:pt x="1450249" y="939788"/>
                  <a:pt x="1392558" y="921202"/>
                  <a:pt x="1351164" y="948794"/>
                </a:cubicBezTo>
                <a:cubicBezTo>
                  <a:pt x="1324668" y="966456"/>
                  <a:pt x="1332581" y="1011927"/>
                  <a:pt x="1337652" y="1043364"/>
                </a:cubicBezTo>
                <a:cubicBezTo>
                  <a:pt x="1355394" y="1153349"/>
                  <a:pt x="1373000" y="1266012"/>
                  <a:pt x="1418722" y="1367604"/>
                </a:cubicBezTo>
                <a:cubicBezTo>
                  <a:pt x="1455688" y="1449739"/>
                  <a:pt x="1518962" y="1518333"/>
                  <a:pt x="1580862" y="1583763"/>
                </a:cubicBezTo>
                <a:cubicBezTo>
                  <a:pt x="1874269" y="1893898"/>
                  <a:pt x="1785751" y="1807453"/>
                  <a:pt x="2026746" y="1935022"/>
                </a:cubicBezTo>
                <a:cubicBezTo>
                  <a:pt x="2171016" y="2011390"/>
                  <a:pt x="2067252" y="1973614"/>
                  <a:pt x="2215909" y="2016082"/>
                </a:cubicBezTo>
                <a:cubicBezTo>
                  <a:pt x="2387384" y="2118955"/>
                  <a:pt x="2173663" y="2001961"/>
                  <a:pt x="2364537" y="2070122"/>
                </a:cubicBezTo>
                <a:cubicBezTo>
                  <a:pt x="2402474" y="2083669"/>
                  <a:pt x="2435603" y="2108295"/>
                  <a:pt x="2472630" y="2124162"/>
                </a:cubicBezTo>
                <a:cubicBezTo>
                  <a:pt x="2591417" y="2175064"/>
                  <a:pt x="2512925" y="2132196"/>
                  <a:pt x="2621258" y="2164692"/>
                </a:cubicBezTo>
                <a:cubicBezTo>
                  <a:pt x="2644489" y="2171660"/>
                  <a:pt x="2666297" y="2182705"/>
                  <a:pt x="2688816" y="2191712"/>
                </a:cubicBezTo>
                <a:cubicBezTo>
                  <a:pt x="2870303" y="2146346"/>
                  <a:pt x="2772667" y="2189590"/>
                  <a:pt x="2715839" y="1772903"/>
                </a:cubicBezTo>
                <a:cubicBezTo>
                  <a:pt x="2706979" y="1707934"/>
                  <a:pt x="2684066" y="1645434"/>
                  <a:pt x="2661793" y="1583763"/>
                </a:cubicBezTo>
                <a:cubicBezTo>
                  <a:pt x="2625432" y="1483083"/>
                  <a:pt x="2580482" y="1385715"/>
                  <a:pt x="2540188" y="1286544"/>
                </a:cubicBezTo>
                <a:cubicBezTo>
                  <a:pt x="2521930" y="1241608"/>
                  <a:pt x="2507834" y="1194826"/>
                  <a:pt x="2486141" y="1151444"/>
                </a:cubicBezTo>
                <a:cubicBezTo>
                  <a:pt x="2477133" y="1133431"/>
                  <a:pt x="2468900" y="1115009"/>
                  <a:pt x="2459118" y="1097404"/>
                </a:cubicBezTo>
                <a:cubicBezTo>
                  <a:pt x="2446364" y="1074450"/>
                  <a:pt x="2430328" y="1053341"/>
                  <a:pt x="2418583" y="1029854"/>
                </a:cubicBezTo>
                <a:cubicBezTo>
                  <a:pt x="2407736" y="1008163"/>
                  <a:pt x="2405014" y="982482"/>
                  <a:pt x="2391560" y="962304"/>
                </a:cubicBezTo>
                <a:cubicBezTo>
                  <a:pt x="2368526" y="927758"/>
                  <a:pt x="2334625" y="901520"/>
                  <a:pt x="2310490" y="867735"/>
                </a:cubicBezTo>
                <a:cubicBezTo>
                  <a:pt x="2289385" y="838191"/>
                  <a:pt x="2282119" y="798837"/>
                  <a:pt x="2256444" y="773165"/>
                </a:cubicBezTo>
                <a:cubicBezTo>
                  <a:pt x="2235079" y="751803"/>
                  <a:pt x="2201976" y="746957"/>
                  <a:pt x="2175374" y="732635"/>
                </a:cubicBezTo>
                <a:cubicBezTo>
                  <a:pt x="2143403" y="715422"/>
                  <a:pt x="2112319" y="696608"/>
                  <a:pt x="2080792" y="678595"/>
                </a:cubicBezTo>
                <a:cubicBezTo>
                  <a:pt x="2040257" y="687602"/>
                  <a:pt x="1986533" y="674367"/>
                  <a:pt x="1959188" y="705615"/>
                </a:cubicBezTo>
                <a:cubicBezTo>
                  <a:pt x="1940431" y="727049"/>
                  <a:pt x="1969367" y="763708"/>
                  <a:pt x="1986211" y="786675"/>
                </a:cubicBezTo>
                <a:cubicBezTo>
                  <a:pt x="2020112" y="832897"/>
                  <a:pt x="2063778" y="871571"/>
                  <a:pt x="2107816" y="908265"/>
                </a:cubicBezTo>
                <a:cubicBezTo>
                  <a:pt x="2151256" y="944461"/>
                  <a:pt x="2331593" y="1054228"/>
                  <a:pt x="2378048" y="1070384"/>
                </a:cubicBezTo>
                <a:cubicBezTo>
                  <a:pt x="2429800" y="1088382"/>
                  <a:pt x="2486363" y="1087153"/>
                  <a:pt x="2540188" y="1097404"/>
                </a:cubicBezTo>
                <a:cubicBezTo>
                  <a:pt x="2580978" y="1105173"/>
                  <a:pt x="2621258" y="1115417"/>
                  <a:pt x="2661793" y="1124424"/>
                </a:cubicBezTo>
                <a:cubicBezTo>
                  <a:pt x="2720343" y="1110914"/>
                  <a:pt x="2785271" y="1113704"/>
                  <a:pt x="2837444" y="1083894"/>
                </a:cubicBezTo>
                <a:cubicBezTo>
                  <a:pt x="2857382" y="1072502"/>
                  <a:pt x="2854059" y="1039096"/>
                  <a:pt x="2850956" y="1016344"/>
                </a:cubicBezTo>
                <a:cubicBezTo>
                  <a:pt x="2840328" y="938418"/>
                  <a:pt x="2832930" y="856589"/>
                  <a:pt x="2796909" y="786675"/>
                </a:cubicBezTo>
                <a:cubicBezTo>
                  <a:pt x="2733980" y="664534"/>
                  <a:pt x="2641475" y="583985"/>
                  <a:pt x="2540188" y="502965"/>
                </a:cubicBezTo>
                <a:cubicBezTo>
                  <a:pt x="2522603" y="488899"/>
                  <a:pt x="2507049" y="470797"/>
                  <a:pt x="2486141" y="462435"/>
                </a:cubicBezTo>
                <a:cubicBezTo>
                  <a:pt x="2460704" y="452262"/>
                  <a:pt x="2432095" y="453428"/>
                  <a:pt x="2405072" y="448925"/>
                </a:cubicBezTo>
                <a:cubicBezTo>
                  <a:pt x="2344399" y="481280"/>
                  <a:pt x="2193715" y="553142"/>
                  <a:pt x="2121327" y="611045"/>
                </a:cubicBezTo>
                <a:cubicBezTo>
                  <a:pt x="2078978" y="644920"/>
                  <a:pt x="2040258" y="683098"/>
                  <a:pt x="1999723" y="719125"/>
                </a:cubicBezTo>
                <a:cubicBezTo>
                  <a:pt x="1840152" y="1006316"/>
                  <a:pt x="1881196" y="871068"/>
                  <a:pt x="1837583" y="1110914"/>
                </a:cubicBezTo>
                <a:cubicBezTo>
                  <a:pt x="1869110" y="1241510"/>
                  <a:pt x="1879236" y="1379220"/>
                  <a:pt x="1932164" y="1502703"/>
                </a:cubicBezTo>
                <a:cubicBezTo>
                  <a:pt x="1962378" y="1573194"/>
                  <a:pt x="2029199" y="1621588"/>
                  <a:pt x="2080792" y="1678333"/>
                </a:cubicBezTo>
                <a:cubicBezTo>
                  <a:pt x="2281404" y="1898979"/>
                  <a:pt x="2226790" y="1769482"/>
                  <a:pt x="2499653" y="2124162"/>
                </a:cubicBezTo>
                <a:cubicBezTo>
                  <a:pt x="2583363" y="2232972"/>
                  <a:pt x="2638364" y="2312109"/>
                  <a:pt x="2729351" y="2407872"/>
                </a:cubicBezTo>
                <a:cubicBezTo>
                  <a:pt x="2781995" y="2463279"/>
                  <a:pt x="2837444" y="2515951"/>
                  <a:pt x="2891491" y="2569991"/>
                </a:cubicBezTo>
                <a:cubicBezTo>
                  <a:pt x="2905002" y="2583501"/>
                  <a:pt x="2950397" y="2615770"/>
                  <a:pt x="2932025" y="2610521"/>
                </a:cubicBezTo>
                <a:cubicBezTo>
                  <a:pt x="2818077" y="2577968"/>
                  <a:pt x="2866771" y="2598163"/>
                  <a:pt x="2783397" y="2556481"/>
                </a:cubicBezTo>
                <a:cubicBezTo>
                  <a:pt x="2765382" y="2538468"/>
                  <a:pt x="2748695" y="2519020"/>
                  <a:pt x="2729351" y="2502441"/>
                </a:cubicBezTo>
                <a:cubicBezTo>
                  <a:pt x="2675643" y="2456411"/>
                  <a:pt x="2694091" y="2494204"/>
                  <a:pt x="2634769" y="2434891"/>
                </a:cubicBezTo>
                <a:cubicBezTo>
                  <a:pt x="2600150" y="2400276"/>
                  <a:pt x="2556093" y="2271223"/>
                  <a:pt x="2553700" y="2259262"/>
                </a:cubicBezTo>
                <a:lnTo>
                  <a:pt x="2526676" y="2124162"/>
                </a:lnTo>
                <a:cubicBezTo>
                  <a:pt x="2535684" y="2043102"/>
                  <a:pt x="2503969" y="1945625"/>
                  <a:pt x="2553700" y="1880983"/>
                </a:cubicBezTo>
                <a:cubicBezTo>
                  <a:pt x="2579607" y="1847308"/>
                  <a:pt x="2632972" y="1917314"/>
                  <a:pt x="2661793" y="1948532"/>
                </a:cubicBezTo>
                <a:cubicBezTo>
                  <a:pt x="2689116" y="1978128"/>
                  <a:pt x="2698804" y="2020112"/>
                  <a:pt x="2715839" y="2056612"/>
                </a:cubicBezTo>
                <a:cubicBezTo>
                  <a:pt x="2741176" y="2110899"/>
                  <a:pt x="2767467" y="2173838"/>
                  <a:pt x="2783397" y="2232242"/>
                </a:cubicBezTo>
                <a:cubicBezTo>
                  <a:pt x="2789440" y="2254395"/>
                  <a:pt x="2791927" y="2277376"/>
                  <a:pt x="2796909" y="2299792"/>
                </a:cubicBezTo>
                <a:cubicBezTo>
                  <a:pt x="2800938" y="2317918"/>
                  <a:pt x="2805917" y="2335819"/>
                  <a:pt x="2810421" y="2353832"/>
                </a:cubicBezTo>
                <a:cubicBezTo>
                  <a:pt x="2796909" y="2389858"/>
                  <a:pt x="2790545" y="2429451"/>
                  <a:pt x="2769886" y="2461911"/>
                </a:cubicBezTo>
                <a:cubicBezTo>
                  <a:pt x="2757795" y="2480908"/>
                  <a:pt x="2731763" y="2486519"/>
                  <a:pt x="2715839" y="2502441"/>
                </a:cubicBezTo>
                <a:cubicBezTo>
                  <a:pt x="2704357" y="2513922"/>
                  <a:pt x="2700298" y="2531490"/>
                  <a:pt x="2688816" y="2542971"/>
                </a:cubicBezTo>
                <a:cubicBezTo>
                  <a:pt x="2682699" y="2549088"/>
                  <a:pt x="2609576" y="2602851"/>
                  <a:pt x="2594235" y="2610521"/>
                </a:cubicBezTo>
                <a:cubicBezTo>
                  <a:pt x="2567447" y="2623914"/>
                  <a:pt x="2510368" y="2633137"/>
                  <a:pt x="2486141" y="2637541"/>
                </a:cubicBezTo>
                <a:cubicBezTo>
                  <a:pt x="2383702" y="2656164"/>
                  <a:pt x="2393871" y="2652171"/>
                  <a:pt x="2269955" y="2664561"/>
                </a:cubicBezTo>
                <a:cubicBezTo>
                  <a:pt x="2152854" y="2651051"/>
                  <a:pt x="2031369" y="2658532"/>
                  <a:pt x="1918653" y="2624031"/>
                </a:cubicBezTo>
                <a:cubicBezTo>
                  <a:pt x="1806932" y="2589835"/>
                  <a:pt x="1711754" y="2515412"/>
                  <a:pt x="1607885" y="2461911"/>
                </a:cubicBezTo>
                <a:cubicBezTo>
                  <a:pt x="1563121" y="2438854"/>
                  <a:pt x="1513053" y="2424572"/>
                  <a:pt x="1472769" y="2394362"/>
                </a:cubicBezTo>
                <a:cubicBezTo>
                  <a:pt x="1436738" y="2367342"/>
                  <a:pt x="1398571" y="2342957"/>
                  <a:pt x="1364676" y="2313302"/>
                </a:cubicBezTo>
                <a:cubicBezTo>
                  <a:pt x="1326328" y="2279752"/>
                  <a:pt x="1293834" y="2239986"/>
                  <a:pt x="1256583" y="2205222"/>
                </a:cubicBezTo>
                <a:cubicBezTo>
                  <a:pt x="1226227" y="2176893"/>
                  <a:pt x="1192611" y="2152217"/>
                  <a:pt x="1162001" y="2124162"/>
                </a:cubicBezTo>
                <a:cubicBezTo>
                  <a:pt x="1138525" y="2102645"/>
                  <a:pt x="1119091" y="2076776"/>
                  <a:pt x="1094443" y="2056612"/>
                </a:cubicBezTo>
                <a:cubicBezTo>
                  <a:pt x="1046425" y="2017330"/>
                  <a:pt x="1007539" y="2010618"/>
                  <a:pt x="972838" y="1962042"/>
                </a:cubicBezTo>
                <a:cubicBezTo>
                  <a:pt x="961131" y="1945654"/>
                  <a:pt x="954823" y="1926016"/>
                  <a:pt x="945815" y="1908003"/>
                </a:cubicBezTo>
                <a:cubicBezTo>
                  <a:pt x="941311" y="1849460"/>
                  <a:pt x="939587" y="1790636"/>
                  <a:pt x="932303" y="1732373"/>
                </a:cubicBezTo>
                <a:cubicBezTo>
                  <a:pt x="930536" y="1718242"/>
                  <a:pt x="924402" y="1704932"/>
                  <a:pt x="918792" y="1691843"/>
                </a:cubicBezTo>
                <a:cubicBezTo>
                  <a:pt x="898222" y="1643853"/>
                  <a:pt x="891882" y="1637973"/>
                  <a:pt x="864745" y="1597273"/>
                </a:cubicBezTo>
                <a:cubicBezTo>
                  <a:pt x="878257" y="1583763"/>
                  <a:pt x="889381" y="1567341"/>
                  <a:pt x="905280" y="1556743"/>
                </a:cubicBezTo>
                <a:cubicBezTo>
                  <a:pt x="964924" y="1516985"/>
                  <a:pt x="1042038" y="1497653"/>
                  <a:pt x="1107955" y="1475683"/>
                </a:cubicBezTo>
                <a:cubicBezTo>
                  <a:pt x="1139482" y="1448663"/>
                  <a:pt x="1167987" y="1417654"/>
                  <a:pt x="1202536" y="1394624"/>
                </a:cubicBezTo>
                <a:cubicBezTo>
                  <a:pt x="1222635" y="1381226"/>
                  <a:pt x="1374650" y="1308785"/>
                  <a:pt x="1405211" y="1300054"/>
                </a:cubicBezTo>
                <a:cubicBezTo>
                  <a:pt x="1435833" y="1291306"/>
                  <a:pt x="1468265" y="1291047"/>
                  <a:pt x="1499792" y="1286544"/>
                </a:cubicBezTo>
                <a:cubicBezTo>
                  <a:pt x="1612389" y="1291047"/>
                  <a:pt x="1725102" y="1293238"/>
                  <a:pt x="1837583" y="1300054"/>
                </a:cubicBezTo>
                <a:cubicBezTo>
                  <a:pt x="1873828" y="1302250"/>
                  <a:pt x="1909480" y="1310669"/>
                  <a:pt x="1945676" y="1313564"/>
                </a:cubicBezTo>
                <a:cubicBezTo>
                  <a:pt x="2022130" y="1319680"/>
                  <a:pt x="2098808" y="1322571"/>
                  <a:pt x="2175374" y="1327074"/>
                </a:cubicBezTo>
                <a:cubicBezTo>
                  <a:pt x="2211405" y="1336081"/>
                  <a:pt x="2246614" y="1349488"/>
                  <a:pt x="2283467" y="1354094"/>
                </a:cubicBezTo>
                <a:cubicBezTo>
                  <a:pt x="2355112" y="1363049"/>
                  <a:pt x="2428518" y="1355234"/>
                  <a:pt x="2499653" y="1367604"/>
                </a:cubicBezTo>
                <a:cubicBezTo>
                  <a:pt x="2545637" y="1375600"/>
                  <a:pt x="2651230" y="1440698"/>
                  <a:pt x="2688816" y="1462173"/>
                </a:cubicBezTo>
                <a:cubicBezTo>
                  <a:pt x="2711335" y="1493696"/>
                  <a:pt x="2731840" y="1526761"/>
                  <a:pt x="2756374" y="1556743"/>
                </a:cubicBezTo>
                <a:cubicBezTo>
                  <a:pt x="2772508" y="1576460"/>
                  <a:pt x="2796288" y="1589586"/>
                  <a:pt x="2810421" y="1610783"/>
                </a:cubicBezTo>
                <a:cubicBezTo>
                  <a:pt x="2823874" y="1630961"/>
                  <a:pt x="2826597" y="1656642"/>
                  <a:pt x="2837444" y="1678333"/>
                </a:cubicBezTo>
                <a:cubicBezTo>
                  <a:pt x="2844706" y="1692856"/>
                  <a:pt x="2875949" y="1707382"/>
                  <a:pt x="2864467" y="1718863"/>
                </a:cubicBezTo>
                <a:cubicBezTo>
                  <a:pt x="2851336" y="1731993"/>
                  <a:pt x="2828436" y="1709856"/>
                  <a:pt x="2810421" y="1705353"/>
                </a:cubicBezTo>
                <a:cubicBezTo>
                  <a:pt x="2738359" y="1574757"/>
                  <a:pt x="2659364" y="1447753"/>
                  <a:pt x="2594235" y="1313564"/>
                </a:cubicBezTo>
                <a:cubicBezTo>
                  <a:pt x="2510577" y="1141200"/>
                  <a:pt x="2433987" y="965238"/>
                  <a:pt x="2364537" y="786675"/>
                </a:cubicBezTo>
                <a:cubicBezTo>
                  <a:pt x="2301270" y="624008"/>
                  <a:pt x="2268828" y="511144"/>
                  <a:pt x="2175374" y="367866"/>
                </a:cubicBezTo>
                <a:cubicBezTo>
                  <a:pt x="2130877" y="299645"/>
                  <a:pt x="2068033" y="212814"/>
                  <a:pt x="1986211" y="178726"/>
                </a:cubicBezTo>
                <a:cubicBezTo>
                  <a:pt x="1960922" y="168190"/>
                  <a:pt x="1932164" y="169719"/>
                  <a:pt x="1905141" y="165216"/>
                </a:cubicBezTo>
                <a:cubicBezTo>
                  <a:pt x="1833079" y="183229"/>
                  <a:pt x="1758369" y="192816"/>
                  <a:pt x="1688955" y="219256"/>
                </a:cubicBezTo>
                <a:cubicBezTo>
                  <a:pt x="1661281" y="229797"/>
                  <a:pt x="1570284" y="322909"/>
                  <a:pt x="1553839" y="340846"/>
                </a:cubicBezTo>
                <a:cubicBezTo>
                  <a:pt x="1525780" y="371452"/>
                  <a:pt x="1502131" y="406058"/>
                  <a:pt x="1472769" y="435416"/>
                </a:cubicBezTo>
                <a:cubicBezTo>
                  <a:pt x="1447895" y="460287"/>
                  <a:pt x="1415559" y="477120"/>
                  <a:pt x="1391699" y="502965"/>
                </a:cubicBezTo>
                <a:cubicBezTo>
                  <a:pt x="1327366" y="572650"/>
                  <a:pt x="1277532" y="666199"/>
                  <a:pt x="1229559" y="746145"/>
                </a:cubicBezTo>
                <a:cubicBezTo>
                  <a:pt x="1220551" y="777668"/>
                  <a:pt x="1212316" y="809423"/>
                  <a:pt x="1202536" y="840715"/>
                </a:cubicBezTo>
                <a:cubicBezTo>
                  <a:pt x="1189791" y="881492"/>
                  <a:pt x="1165702" y="919742"/>
                  <a:pt x="1162001" y="962304"/>
                </a:cubicBezTo>
                <a:cubicBezTo>
                  <a:pt x="1156525" y="1025274"/>
                  <a:pt x="1158594" y="1090543"/>
                  <a:pt x="1175513" y="1151444"/>
                </a:cubicBezTo>
                <a:cubicBezTo>
                  <a:pt x="1182332" y="1175990"/>
                  <a:pt x="1208955" y="1190501"/>
                  <a:pt x="1229559" y="1205484"/>
                </a:cubicBezTo>
                <a:cubicBezTo>
                  <a:pt x="1258926" y="1226839"/>
                  <a:pt x="1293596" y="1239891"/>
                  <a:pt x="1324141" y="1259524"/>
                </a:cubicBezTo>
                <a:cubicBezTo>
                  <a:pt x="1356731" y="1280472"/>
                  <a:pt x="1383814" y="1310269"/>
                  <a:pt x="1418722" y="1327074"/>
                </a:cubicBezTo>
                <a:cubicBezTo>
                  <a:pt x="1697765" y="1461411"/>
                  <a:pt x="1609843" y="1411773"/>
                  <a:pt x="1824071" y="1462173"/>
                </a:cubicBezTo>
                <a:cubicBezTo>
                  <a:pt x="1855988" y="1469682"/>
                  <a:pt x="1886568" y="1482439"/>
                  <a:pt x="1918653" y="1489193"/>
                </a:cubicBezTo>
                <a:cubicBezTo>
                  <a:pt x="2059932" y="1518932"/>
                  <a:pt x="2099789" y="1517796"/>
                  <a:pt x="2242932" y="1529723"/>
                </a:cubicBezTo>
                <a:cubicBezTo>
                  <a:pt x="2265451" y="1538730"/>
                  <a:pt x="2287091" y="1550362"/>
                  <a:pt x="2310490" y="1556743"/>
                </a:cubicBezTo>
                <a:cubicBezTo>
                  <a:pt x="2440126" y="1592094"/>
                  <a:pt x="2650899" y="1560280"/>
                  <a:pt x="2742863" y="1556743"/>
                </a:cubicBezTo>
                <a:cubicBezTo>
                  <a:pt x="2783398" y="1507207"/>
                  <a:pt x="2831087" y="1462748"/>
                  <a:pt x="2864467" y="1408134"/>
                </a:cubicBezTo>
                <a:cubicBezTo>
                  <a:pt x="2881564" y="1380160"/>
                  <a:pt x="2881122" y="1344666"/>
                  <a:pt x="2891491" y="1313564"/>
                </a:cubicBezTo>
                <a:cubicBezTo>
                  <a:pt x="2942365" y="1160962"/>
                  <a:pt x="2899651" y="1321461"/>
                  <a:pt x="2932025" y="1191974"/>
                </a:cubicBezTo>
                <a:cubicBezTo>
                  <a:pt x="2927521" y="1178464"/>
                  <a:pt x="2932561" y="1153785"/>
                  <a:pt x="2918514" y="1151444"/>
                </a:cubicBezTo>
                <a:cubicBezTo>
                  <a:pt x="2820027" y="1135031"/>
                  <a:pt x="2776837" y="1149576"/>
                  <a:pt x="2715839" y="1205484"/>
                </a:cubicBezTo>
                <a:cubicBezTo>
                  <a:pt x="2678277" y="1239912"/>
                  <a:pt x="2607746" y="1313564"/>
                  <a:pt x="2607746" y="1313564"/>
                </a:cubicBezTo>
                <a:cubicBezTo>
                  <a:pt x="2598738" y="1340584"/>
                  <a:pt x="2588218" y="1367146"/>
                  <a:pt x="2580723" y="1394624"/>
                </a:cubicBezTo>
                <a:cubicBezTo>
                  <a:pt x="2542450" y="1534939"/>
                  <a:pt x="2566458" y="1719220"/>
                  <a:pt x="2580723" y="1840453"/>
                </a:cubicBezTo>
                <a:cubicBezTo>
                  <a:pt x="2584253" y="1870456"/>
                  <a:pt x="2608756" y="1894011"/>
                  <a:pt x="2621258" y="1921513"/>
                </a:cubicBezTo>
                <a:cubicBezTo>
                  <a:pt x="2631294" y="1943590"/>
                  <a:pt x="2635427" y="1968498"/>
                  <a:pt x="2648281" y="1989062"/>
                </a:cubicBezTo>
                <a:cubicBezTo>
                  <a:pt x="2668475" y="2021369"/>
                  <a:pt x="2725911" y="2056584"/>
                  <a:pt x="2756374" y="2070122"/>
                </a:cubicBezTo>
                <a:cubicBezTo>
                  <a:pt x="2773344" y="2077663"/>
                  <a:pt x="2792405" y="2079129"/>
                  <a:pt x="2810421" y="2083632"/>
                </a:cubicBezTo>
                <a:cubicBezTo>
                  <a:pt x="2850956" y="2074625"/>
                  <a:pt x="2916213" y="2095007"/>
                  <a:pt x="2932025" y="2056612"/>
                </a:cubicBezTo>
                <a:cubicBezTo>
                  <a:pt x="2986351" y="1924694"/>
                  <a:pt x="2872279" y="1798934"/>
                  <a:pt x="2796909" y="1718863"/>
                </a:cubicBezTo>
                <a:cubicBezTo>
                  <a:pt x="2705829" y="1622102"/>
                  <a:pt x="2666505" y="1605861"/>
                  <a:pt x="2540188" y="1556743"/>
                </a:cubicBezTo>
                <a:cubicBezTo>
                  <a:pt x="2509629" y="1544860"/>
                  <a:pt x="2477949" y="1535113"/>
                  <a:pt x="2445607" y="1529723"/>
                </a:cubicBezTo>
                <a:cubicBezTo>
                  <a:pt x="2396537" y="1521546"/>
                  <a:pt x="2346522" y="1520716"/>
                  <a:pt x="2296979" y="1516213"/>
                </a:cubicBezTo>
                <a:cubicBezTo>
                  <a:pt x="2220413" y="1547736"/>
                  <a:pt x="2137499" y="1566902"/>
                  <a:pt x="2067281" y="1610783"/>
                </a:cubicBezTo>
                <a:cubicBezTo>
                  <a:pt x="2026683" y="1636154"/>
                  <a:pt x="1999735" y="1679354"/>
                  <a:pt x="1972699" y="1718863"/>
                </a:cubicBezTo>
                <a:cubicBezTo>
                  <a:pt x="1940832" y="1765432"/>
                  <a:pt x="1916867" y="1817003"/>
                  <a:pt x="1891629" y="1867473"/>
                </a:cubicBezTo>
                <a:cubicBezTo>
                  <a:pt x="1888240" y="1874249"/>
                  <a:pt x="1820972" y="2022777"/>
                  <a:pt x="1810560" y="2056612"/>
                </a:cubicBezTo>
                <a:cubicBezTo>
                  <a:pt x="1799638" y="2092105"/>
                  <a:pt x="1792544" y="2128665"/>
                  <a:pt x="1783536" y="2164692"/>
                </a:cubicBezTo>
                <a:cubicBezTo>
                  <a:pt x="1788040" y="2245752"/>
                  <a:pt x="1760737" y="2335260"/>
                  <a:pt x="1797048" y="2407872"/>
                </a:cubicBezTo>
                <a:cubicBezTo>
                  <a:pt x="1811713" y="2437198"/>
                  <a:pt x="1888008" y="2413440"/>
                  <a:pt x="1891629" y="2380852"/>
                </a:cubicBezTo>
                <a:cubicBezTo>
                  <a:pt x="1897500" y="2328021"/>
                  <a:pt x="1728508" y="2232565"/>
                  <a:pt x="1702467" y="2218732"/>
                </a:cubicBezTo>
                <a:cubicBezTo>
                  <a:pt x="1356440" y="2034928"/>
                  <a:pt x="1482318" y="2072630"/>
                  <a:pt x="1202536" y="2029592"/>
                </a:cubicBezTo>
                <a:cubicBezTo>
                  <a:pt x="1134978" y="2047605"/>
                  <a:pt x="1060983" y="2049680"/>
                  <a:pt x="999861" y="2083632"/>
                </a:cubicBezTo>
                <a:cubicBezTo>
                  <a:pt x="971743" y="2099251"/>
                  <a:pt x="938239" y="2238487"/>
                  <a:pt x="932303" y="2259262"/>
                </a:cubicBezTo>
                <a:cubicBezTo>
                  <a:pt x="950319" y="2349328"/>
                  <a:pt x="946500" y="2446706"/>
                  <a:pt x="986350" y="2529461"/>
                </a:cubicBezTo>
                <a:cubicBezTo>
                  <a:pt x="1010571" y="2579760"/>
                  <a:pt x="1106459" y="2623283"/>
                  <a:pt x="1162001" y="2651051"/>
                </a:cubicBezTo>
                <a:cubicBezTo>
                  <a:pt x="1198032" y="2646548"/>
                  <a:pt x="1238216" y="2654927"/>
                  <a:pt x="1270094" y="2637541"/>
                </a:cubicBezTo>
                <a:cubicBezTo>
                  <a:pt x="1293148" y="2624968"/>
                  <a:pt x="1303414" y="2595240"/>
                  <a:pt x="1310629" y="2569991"/>
                </a:cubicBezTo>
                <a:cubicBezTo>
                  <a:pt x="1313478" y="2560019"/>
                  <a:pt x="1337464" y="2315182"/>
                  <a:pt x="1337652" y="2313302"/>
                </a:cubicBezTo>
                <a:cubicBezTo>
                  <a:pt x="1324140" y="2214229"/>
                  <a:pt x="1335073" y="2108588"/>
                  <a:pt x="1297117" y="2016082"/>
                </a:cubicBezTo>
                <a:cubicBezTo>
                  <a:pt x="1268485" y="1946300"/>
                  <a:pt x="1147498" y="1791923"/>
                  <a:pt x="1053908" y="1732373"/>
                </a:cubicBezTo>
                <a:cubicBezTo>
                  <a:pt x="1028418" y="1716154"/>
                  <a:pt x="1001232" y="1702167"/>
                  <a:pt x="972838" y="1691843"/>
                </a:cubicBezTo>
                <a:cubicBezTo>
                  <a:pt x="951255" y="1683996"/>
                  <a:pt x="927799" y="1682836"/>
                  <a:pt x="905280" y="1678333"/>
                </a:cubicBezTo>
                <a:cubicBezTo>
                  <a:pt x="873753" y="1687340"/>
                  <a:pt x="833885" y="1682170"/>
                  <a:pt x="810699" y="1705353"/>
                </a:cubicBezTo>
                <a:cubicBezTo>
                  <a:pt x="791328" y="1724721"/>
                  <a:pt x="794461" y="1759156"/>
                  <a:pt x="797187" y="1786413"/>
                </a:cubicBezTo>
                <a:cubicBezTo>
                  <a:pt x="803604" y="1850571"/>
                  <a:pt x="801953" y="1921905"/>
                  <a:pt x="837722" y="1975552"/>
                </a:cubicBezTo>
                <a:cubicBezTo>
                  <a:pt x="878699" y="2037010"/>
                  <a:pt x="952289" y="2069120"/>
                  <a:pt x="1013373" y="2110652"/>
                </a:cubicBezTo>
                <a:cubicBezTo>
                  <a:pt x="1065114" y="2145832"/>
                  <a:pt x="1118455" y="2179549"/>
                  <a:pt x="1175513" y="2205222"/>
                </a:cubicBezTo>
                <a:cubicBezTo>
                  <a:pt x="1209382" y="2220461"/>
                  <a:pt x="1248108" y="2221321"/>
                  <a:pt x="1283606" y="2232242"/>
                </a:cubicBezTo>
                <a:cubicBezTo>
                  <a:pt x="1306787" y="2239374"/>
                  <a:pt x="1328645" y="2250255"/>
                  <a:pt x="1351164" y="2259262"/>
                </a:cubicBezTo>
                <a:cubicBezTo>
                  <a:pt x="1373683" y="2236745"/>
                  <a:pt x="1413187" y="2223073"/>
                  <a:pt x="1418722" y="2191712"/>
                </a:cubicBezTo>
                <a:cubicBezTo>
                  <a:pt x="1437893" y="2083090"/>
                  <a:pt x="1354807" y="1945345"/>
                  <a:pt x="1297117" y="1867473"/>
                </a:cubicBezTo>
                <a:cubicBezTo>
                  <a:pt x="1243903" y="1795644"/>
                  <a:pt x="1176699" y="1735111"/>
                  <a:pt x="1121466" y="1664823"/>
                </a:cubicBezTo>
                <a:cubicBezTo>
                  <a:pt x="1077470" y="1608834"/>
                  <a:pt x="1044668" y="1544535"/>
                  <a:pt x="999861" y="1489193"/>
                </a:cubicBezTo>
                <a:cubicBezTo>
                  <a:pt x="967800" y="1449593"/>
                  <a:pt x="922721" y="1421586"/>
                  <a:pt x="891768" y="1381114"/>
                </a:cubicBezTo>
                <a:cubicBezTo>
                  <a:pt x="691986" y="1119893"/>
                  <a:pt x="907662" y="1342966"/>
                  <a:pt x="783675" y="1218994"/>
                </a:cubicBezTo>
                <a:cubicBezTo>
                  <a:pt x="760875" y="1150600"/>
                  <a:pt x="754315" y="1175225"/>
                  <a:pt x="864745" y="1164954"/>
                </a:cubicBezTo>
                <a:lnTo>
                  <a:pt x="1351164" y="1124424"/>
                </a:lnTo>
                <a:cubicBezTo>
                  <a:pt x="1364676" y="1101907"/>
                  <a:pt x="1384484" y="1082123"/>
                  <a:pt x="1391699" y="1056874"/>
                </a:cubicBezTo>
                <a:cubicBezTo>
                  <a:pt x="1427808" y="930510"/>
                  <a:pt x="1381350" y="601278"/>
                  <a:pt x="1378187" y="557005"/>
                </a:cubicBezTo>
                <a:cubicBezTo>
                  <a:pt x="1405420" y="516161"/>
                  <a:pt x="1415574" y="495193"/>
                  <a:pt x="1459257" y="462435"/>
                </a:cubicBezTo>
                <a:cubicBezTo>
                  <a:pt x="1491063" y="438584"/>
                  <a:pt x="1561681" y="419292"/>
                  <a:pt x="1594373" y="408396"/>
                </a:cubicBezTo>
                <a:cubicBezTo>
                  <a:pt x="1702466" y="412899"/>
                  <a:pt x="1813874" y="394966"/>
                  <a:pt x="1918653" y="421906"/>
                </a:cubicBezTo>
                <a:cubicBezTo>
                  <a:pt x="1977980" y="437160"/>
                  <a:pt x="2019308" y="491893"/>
                  <a:pt x="2067281" y="529985"/>
                </a:cubicBezTo>
                <a:cubicBezTo>
                  <a:pt x="2172502" y="613533"/>
                  <a:pt x="2274535" y="701020"/>
                  <a:pt x="2378048" y="786675"/>
                </a:cubicBezTo>
                <a:lnTo>
                  <a:pt x="2459118" y="854225"/>
                </a:lnTo>
                <a:cubicBezTo>
                  <a:pt x="2481438" y="872485"/>
                  <a:pt x="2500882" y="895370"/>
                  <a:pt x="2526676" y="908265"/>
                </a:cubicBezTo>
                <a:cubicBezTo>
                  <a:pt x="2593462" y="941654"/>
                  <a:pt x="2561615" y="928917"/>
                  <a:pt x="2621258" y="948794"/>
                </a:cubicBezTo>
                <a:cubicBezTo>
                  <a:pt x="2630266" y="980317"/>
                  <a:pt x="2635557" y="1013149"/>
                  <a:pt x="2648281" y="1043364"/>
                </a:cubicBezTo>
                <a:cubicBezTo>
                  <a:pt x="2705411" y="1179031"/>
                  <a:pt x="2732117" y="1219305"/>
                  <a:pt x="2823932" y="1327074"/>
                </a:cubicBezTo>
                <a:cubicBezTo>
                  <a:pt x="3030060" y="1569021"/>
                  <a:pt x="2972178" y="1512024"/>
                  <a:pt x="3134700" y="1651313"/>
                </a:cubicBezTo>
                <a:cubicBezTo>
                  <a:pt x="3130196" y="1696346"/>
                  <a:pt x="3136836" y="1743946"/>
                  <a:pt x="3121188" y="1786413"/>
                </a:cubicBezTo>
                <a:cubicBezTo>
                  <a:pt x="3104346" y="1832122"/>
                  <a:pt x="3068435" y="1868366"/>
                  <a:pt x="3040119" y="1908003"/>
                </a:cubicBezTo>
                <a:cubicBezTo>
                  <a:pt x="3023357" y="1931467"/>
                  <a:pt x="3006464" y="1955163"/>
                  <a:pt x="2986072" y="1975552"/>
                </a:cubicBezTo>
                <a:cubicBezTo>
                  <a:pt x="2974589" y="1987033"/>
                  <a:pt x="2958670" y="1993022"/>
                  <a:pt x="2945537" y="2002572"/>
                </a:cubicBezTo>
                <a:cubicBezTo>
                  <a:pt x="2909113" y="2029059"/>
                  <a:pt x="2873475" y="2056612"/>
                  <a:pt x="2837444" y="2083632"/>
                </a:cubicBezTo>
                <a:cubicBezTo>
                  <a:pt x="2629301" y="2239720"/>
                  <a:pt x="2493010" y="2333454"/>
                  <a:pt x="2296979" y="2529461"/>
                </a:cubicBezTo>
                <a:cubicBezTo>
                  <a:pt x="2136868" y="2689552"/>
                  <a:pt x="2187217" y="2619780"/>
                  <a:pt x="2121327" y="2718601"/>
                </a:cubicBezTo>
                <a:cubicBezTo>
                  <a:pt x="2134839" y="2736614"/>
                  <a:pt x="2140955" y="2764279"/>
                  <a:pt x="2161862" y="2772641"/>
                </a:cubicBezTo>
                <a:cubicBezTo>
                  <a:pt x="2320305" y="2836010"/>
                  <a:pt x="2368119" y="2784957"/>
                  <a:pt x="2526676" y="2732111"/>
                </a:cubicBezTo>
                <a:cubicBezTo>
                  <a:pt x="2598738" y="2633038"/>
                  <a:pt x="2805900" y="2539938"/>
                  <a:pt x="2742863" y="2434891"/>
                </a:cubicBezTo>
                <a:cubicBezTo>
                  <a:pt x="2729351" y="2412375"/>
                  <a:pt x="2724846" y="2380851"/>
                  <a:pt x="2702328" y="2367342"/>
                </a:cubicBezTo>
                <a:cubicBezTo>
                  <a:pt x="2675018" y="2350958"/>
                  <a:pt x="2639098" y="2359430"/>
                  <a:pt x="2607746" y="2353832"/>
                </a:cubicBezTo>
                <a:cubicBezTo>
                  <a:pt x="2512964" y="2336909"/>
                  <a:pt x="2418583" y="2317805"/>
                  <a:pt x="2324002" y="2299792"/>
                </a:cubicBezTo>
                <a:cubicBezTo>
                  <a:pt x="2130335" y="2304295"/>
                  <a:pt x="1936443" y="2302940"/>
                  <a:pt x="1743001" y="2313302"/>
                </a:cubicBezTo>
                <a:cubicBezTo>
                  <a:pt x="1683847" y="2316471"/>
                  <a:pt x="1626384" y="2335403"/>
                  <a:pt x="1567350" y="2340322"/>
                </a:cubicBezTo>
                <a:cubicBezTo>
                  <a:pt x="1464021" y="2348932"/>
                  <a:pt x="1360172" y="2349329"/>
                  <a:pt x="1256583" y="2353832"/>
                </a:cubicBezTo>
                <a:cubicBezTo>
                  <a:pt x="881820" y="2166474"/>
                  <a:pt x="1138557" y="2311484"/>
                  <a:pt x="864745" y="2124162"/>
                </a:cubicBezTo>
                <a:cubicBezTo>
                  <a:pt x="745224" y="2042394"/>
                  <a:pt x="732597" y="2055295"/>
                  <a:pt x="608024" y="1948532"/>
                </a:cubicBezTo>
                <a:cubicBezTo>
                  <a:pt x="590927" y="1933879"/>
                  <a:pt x="579981" y="1913228"/>
                  <a:pt x="567489" y="1894493"/>
                </a:cubicBezTo>
                <a:cubicBezTo>
                  <a:pt x="533639" y="1843725"/>
                  <a:pt x="519009" y="1816621"/>
                  <a:pt x="499931" y="1759393"/>
                </a:cubicBezTo>
                <a:cubicBezTo>
                  <a:pt x="494059" y="1741778"/>
                  <a:pt x="490923" y="1723366"/>
                  <a:pt x="486419" y="1705353"/>
                </a:cubicBezTo>
                <a:cubicBezTo>
                  <a:pt x="531458" y="1633300"/>
                  <a:pt x="549748" y="1534653"/>
                  <a:pt x="621536" y="1489193"/>
                </a:cubicBezTo>
                <a:cubicBezTo>
                  <a:pt x="698489" y="1440462"/>
                  <a:pt x="800687" y="1447787"/>
                  <a:pt x="891768" y="1448663"/>
                </a:cubicBezTo>
                <a:cubicBezTo>
                  <a:pt x="1270505" y="1452304"/>
                  <a:pt x="1648420" y="1484690"/>
                  <a:pt x="2026746" y="1502703"/>
                </a:cubicBezTo>
                <a:cubicBezTo>
                  <a:pt x="2095567" y="1548578"/>
                  <a:pt x="2086812" y="1556245"/>
                  <a:pt x="2040257" y="1408134"/>
                </a:cubicBezTo>
                <a:cubicBezTo>
                  <a:pt x="2003103" y="1289931"/>
                  <a:pt x="1981091" y="1163897"/>
                  <a:pt x="1918653" y="1056874"/>
                </a:cubicBezTo>
                <a:cubicBezTo>
                  <a:pt x="1887126" y="1002834"/>
                  <a:pt x="1861612" y="944804"/>
                  <a:pt x="1824071" y="894755"/>
                </a:cubicBezTo>
                <a:cubicBezTo>
                  <a:pt x="1793497" y="853995"/>
                  <a:pt x="1753084" y="821594"/>
                  <a:pt x="1715978" y="786675"/>
                </a:cubicBezTo>
                <a:cubicBezTo>
                  <a:pt x="1676485" y="749509"/>
                  <a:pt x="1638803" y="709692"/>
                  <a:pt x="1594373" y="678595"/>
                </a:cubicBezTo>
                <a:cubicBezTo>
                  <a:pt x="1569050" y="660871"/>
                  <a:pt x="1435995" y="586279"/>
                  <a:pt x="1378187" y="570515"/>
                </a:cubicBezTo>
                <a:cubicBezTo>
                  <a:pt x="1351756" y="563307"/>
                  <a:pt x="1324140" y="561508"/>
                  <a:pt x="1297117" y="557005"/>
                </a:cubicBezTo>
                <a:cubicBezTo>
                  <a:pt x="1256582" y="579522"/>
                  <a:pt x="1191361" y="580979"/>
                  <a:pt x="1175513" y="624555"/>
                </a:cubicBezTo>
                <a:cubicBezTo>
                  <a:pt x="1104646" y="819415"/>
                  <a:pt x="1214020" y="877258"/>
                  <a:pt x="1310629" y="1002834"/>
                </a:cubicBezTo>
                <a:cubicBezTo>
                  <a:pt x="1361709" y="1069229"/>
                  <a:pt x="1407498" y="1139617"/>
                  <a:pt x="1459257" y="1205484"/>
                </a:cubicBezTo>
                <a:cubicBezTo>
                  <a:pt x="1652679" y="1451628"/>
                  <a:pt x="1563784" y="1323508"/>
                  <a:pt x="1797048" y="1556743"/>
                </a:cubicBezTo>
                <a:cubicBezTo>
                  <a:pt x="1848891" y="1608580"/>
                  <a:pt x="1891720" y="1669229"/>
                  <a:pt x="1945676" y="1718863"/>
                </a:cubicBezTo>
                <a:cubicBezTo>
                  <a:pt x="2027556" y="1794183"/>
                  <a:pt x="2324522" y="2010886"/>
                  <a:pt x="2405072" y="2043102"/>
                </a:cubicBezTo>
                <a:cubicBezTo>
                  <a:pt x="2450111" y="2061115"/>
                  <a:pt x="2496297" y="2076490"/>
                  <a:pt x="2540188" y="2097142"/>
                </a:cubicBezTo>
                <a:cubicBezTo>
                  <a:pt x="2763890" y="2202401"/>
                  <a:pt x="2474727" y="2099595"/>
                  <a:pt x="2796909" y="2232242"/>
                </a:cubicBezTo>
                <a:cubicBezTo>
                  <a:pt x="2818145" y="2240985"/>
                  <a:pt x="2841948" y="2241249"/>
                  <a:pt x="2864467" y="2245752"/>
                </a:cubicBezTo>
                <a:cubicBezTo>
                  <a:pt x="2882483" y="2236745"/>
                  <a:pt x="2916289" y="2238750"/>
                  <a:pt x="2918514" y="2218732"/>
                </a:cubicBezTo>
                <a:cubicBezTo>
                  <a:pt x="2931615" y="2100838"/>
                  <a:pt x="2933621" y="1925103"/>
                  <a:pt x="2877979" y="1799923"/>
                </a:cubicBezTo>
                <a:cubicBezTo>
                  <a:pt x="2871384" y="1785085"/>
                  <a:pt x="2859964" y="1772903"/>
                  <a:pt x="2850956" y="1759393"/>
                </a:cubicBezTo>
                <a:cubicBezTo>
                  <a:pt x="2846452" y="1741380"/>
                  <a:pt x="2842330" y="1723266"/>
                  <a:pt x="2837444" y="1705353"/>
                </a:cubicBezTo>
                <a:cubicBezTo>
                  <a:pt x="2828817" y="1673723"/>
                  <a:pt x="2816464" y="1643006"/>
                  <a:pt x="2810421" y="1610783"/>
                </a:cubicBezTo>
                <a:cubicBezTo>
                  <a:pt x="2773597" y="1414415"/>
                  <a:pt x="2831777" y="1532721"/>
                  <a:pt x="2756374" y="1273034"/>
                </a:cubicBezTo>
                <a:cubicBezTo>
                  <a:pt x="2720551" y="1149660"/>
                  <a:pt x="2673255" y="1047557"/>
                  <a:pt x="2594235" y="948794"/>
                </a:cubicBezTo>
                <a:cubicBezTo>
                  <a:pt x="2564242" y="911307"/>
                  <a:pt x="2498072" y="844691"/>
                  <a:pt x="2445607" y="827205"/>
                </a:cubicBezTo>
                <a:cubicBezTo>
                  <a:pt x="2415394" y="817135"/>
                  <a:pt x="2382552" y="818198"/>
                  <a:pt x="2351025" y="813695"/>
                </a:cubicBezTo>
                <a:cubicBezTo>
                  <a:pt x="2333010" y="836212"/>
                  <a:pt x="2310652" y="855856"/>
                  <a:pt x="2296979" y="881245"/>
                </a:cubicBezTo>
                <a:cubicBezTo>
                  <a:pt x="2278735" y="915122"/>
                  <a:pt x="2272717" y="954458"/>
                  <a:pt x="2256444" y="989324"/>
                </a:cubicBezTo>
                <a:cubicBezTo>
                  <a:pt x="2241088" y="1022225"/>
                  <a:pt x="2219485" y="1051858"/>
                  <a:pt x="2202397" y="1083894"/>
                </a:cubicBezTo>
                <a:cubicBezTo>
                  <a:pt x="2183440" y="1119434"/>
                  <a:pt x="2172521" y="1159751"/>
                  <a:pt x="2148351" y="1191974"/>
                </a:cubicBezTo>
                <a:cubicBezTo>
                  <a:pt x="2077418" y="1286540"/>
                  <a:pt x="1995017" y="1371936"/>
                  <a:pt x="1918653" y="1462173"/>
                </a:cubicBezTo>
                <a:cubicBezTo>
                  <a:pt x="1895931" y="1489023"/>
                  <a:pt x="1869739" y="1513407"/>
                  <a:pt x="1851095" y="1543233"/>
                </a:cubicBezTo>
                <a:cubicBezTo>
                  <a:pt x="1828575" y="1579260"/>
                  <a:pt x="1804171" y="1614175"/>
                  <a:pt x="1783536" y="1651313"/>
                </a:cubicBezTo>
                <a:cubicBezTo>
                  <a:pt x="1709854" y="1783925"/>
                  <a:pt x="1662889" y="1911619"/>
                  <a:pt x="1607885" y="2056612"/>
                </a:cubicBezTo>
                <a:cubicBezTo>
                  <a:pt x="1592732" y="2096557"/>
                  <a:pt x="1577713" y="2136755"/>
                  <a:pt x="1567350" y="2178202"/>
                </a:cubicBezTo>
                <a:cubicBezTo>
                  <a:pt x="1532645" y="2317006"/>
                  <a:pt x="1555343" y="2305790"/>
                  <a:pt x="1513304" y="2421382"/>
                </a:cubicBezTo>
                <a:cubicBezTo>
                  <a:pt x="1506421" y="2440309"/>
                  <a:pt x="1494214" y="2456910"/>
                  <a:pt x="1486280" y="2475421"/>
                </a:cubicBezTo>
                <a:cubicBezTo>
                  <a:pt x="1480670" y="2488510"/>
                  <a:pt x="1477273" y="2502441"/>
                  <a:pt x="1472769" y="2515951"/>
                </a:cubicBezTo>
                <a:cubicBezTo>
                  <a:pt x="1563930" y="2576717"/>
                  <a:pt x="1509464" y="2554397"/>
                  <a:pt x="1702467" y="2502441"/>
                </a:cubicBezTo>
                <a:cubicBezTo>
                  <a:pt x="1816153" y="2471837"/>
                  <a:pt x="1925842" y="2428754"/>
                  <a:pt x="2026746" y="2367342"/>
                </a:cubicBezTo>
                <a:cubicBezTo>
                  <a:pt x="2079073" y="2335495"/>
                  <a:pt x="2128516" y="2298717"/>
                  <a:pt x="2175374" y="2259262"/>
                </a:cubicBezTo>
                <a:cubicBezTo>
                  <a:pt x="2226213" y="2216455"/>
                  <a:pt x="2307540" y="2128094"/>
                  <a:pt x="2351025" y="2070122"/>
                </a:cubicBezTo>
                <a:cubicBezTo>
                  <a:pt x="2370512" y="2044143"/>
                  <a:pt x="2387056" y="2016082"/>
                  <a:pt x="2405072" y="1989062"/>
                </a:cubicBezTo>
                <a:cubicBezTo>
                  <a:pt x="2409576" y="1962042"/>
                  <a:pt x="2423087" y="1935023"/>
                  <a:pt x="2418583" y="1908003"/>
                </a:cubicBezTo>
                <a:cubicBezTo>
                  <a:pt x="2413616" y="1878204"/>
                  <a:pt x="2397943" y="1849677"/>
                  <a:pt x="2378048" y="1826943"/>
                </a:cubicBezTo>
                <a:cubicBezTo>
                  <a:pt x="2345082" y="1789272"/>
                  <a:pt x="2227467" y="1786784"/>
                  <a:pt x="2202397" y="1786413"/>
                </a:cubicBezTo>
                <a:lnTo>
                  <a:pt x="499931" y="1772903"/>
                </a:lnTo>
                <a:cubicBezTo>
                  <a:pt x="508939" y="1745883"/>
                  <a:pt x="520045" y="1719474"/>
                  <a:pt x="526954" y="1691843"/>
                </a:cubicBezTo>
                <a:cubicBezTo>
                  <a:pt x="533599" y="1665268"/>
                  <a:pt x="535565" y="1637734"/>
                  <a:pt x="540466" y="1610783"/>
                </a:cubicBezTo>
                <a:cubicBezTo>
                  <a:pt x="578235" y="1403079"/>
                  <a:pt x="527673" y="1701034"/>
                  <a:pt x="567489" y="1462173"/>
                </a:cubicBezTo>
                <a:cubicBezTo>
                  <a:pt x="571993" y="1394623"/>
                  <a:pt x="570441" y="1326395"/>
                  <a:pt x="581001" y="1259524"/>
                </a:cubicBezTo>
                <a:cubicBezTo>
                  <a:pt x="584142" y="1239631"/>
                  <a:pt x="596559" y="1222042"/>
                  <a:pt x="608024" y="1205484"/>
                </a:cubicBezTo>
                <a:cubicBezTo>
                  <a:pt x="637254" y="1163268"/>
                  <a:pt x="663405" y="1117060"/>
                  <a:pt x="702605" y="1083894"/>
                </a:cubicBezTo>
                <a:cubicBezTo>
                  <a:pt x="724351" y="1065496"/>
                  <a:pt x="757088" y="1067098"/>
                  <a:pt x="783675" y="1056874"/>
                </a:cubicBezTo>
                <a:cubicBezTo>
                  <a:pt x="953046" y="991740"/>
                  <a:pt x="801008" y="1031792"/>
                  <a:pt x="1013373" y="989324"/>
                </a:cubicBezTo>
                <a:cubicBezTo>
                  <a:pt x="1189024" y="1065881"/>
                  <a:pt x="1372657" y="1126252"/>
                  <a:pt x="1540327" y="1218994"/>
                </a:cubicBezTo>
                <a:cubicBezTo>
                  <a:pt x="1587782" y="1245242"/>
                  <a:pt x="1611182" y="1301160"/>
                  <a:pt x="1648420" y="1340584"/>
                </a:cubicBezTo>
                <a:cubicBezTo>
                  <a:pt x="1768057" y="1467242"/>
                  <a:pt x="1770083" y="1450813"/>
                  <a:pt x="1878118" y="1583763"/>
                </a:cubicBezTo>
                <a:cubicBezTo>
                  <a:pt x="1902549" y="1613829"/>
                  <a:pt x="1921046" y="1648429"/>
                  <a:pt x="1945676" y="1678333"/>
                </a:cubicBezTo>
                <a:cubicBezTo>
                  <a:pt x="1984196" y="1725102"/>
                  <a:pt x="2031804" y="1764316"/>
                  <a:pt x="2067281" y="1813433"/>
                </a:cubicBezTo>
                <a:cubicBezTo>
                  <a:pt x="2104678" y="1865207"/>
                  <a:pt x="2116725" y="1907710"/>
                  <a:pt x="2134839" y="1962042"/>
                </a:cubicBezTo>
                <a:cubicBezTo>
                  <a:pt x="2125831" y="1980055"/>
                  <a:pt x="2119901" y="1999971"/>
                  <a:pt x="2107816" y="2016082"/>
                </a:cubicBezTo>
                <a:cubicBezTo>
                  <a:pt x="2041889" y="2103974"/>
                  <a:pt x="1899964" y="2160324"/>
                  <a:pt x="1810560" y="2178202"/>
                </a:cubicBezTo>
                <a:cubicBezTo>
                  <a:pt x="1765521" y="2187209"/>
                  <a:pt x="1721238" y="2201700"/>
                  <a:pt x="1675443" y="2205222"/>
                </a:cubicBezTo>
                <a:cubicBezTo>
                  <a:pt x="1545138" y="2215244"/>
                  <a:pt x="1414218" y="2214229"/>
                  <a:pt x="1283606" y="2218732"/>
                </a:cubicBezTo>
                <a:cubicBezTo>
                  <a:pt x="1307661" y="2363052"/>
                  <a:pt x="1277767" y="2264988"/>
                  <a:pt x="1405211" y="2434891"/>
                </a:cubicBezTo>
                <a:cubicBezTo>
                  <a:pt x="1665656" y="2782107"/>
                  <a:pt x="1417467" y="2486807"/>
                  <a:pt x="1661932" y="2745621"/>
                </a:cubicBezTo>
                <a:cubicBezTo>
                  <a:pt x="1699170" y="2785045"/>
                  <a:pt x="1727459" y="2833610"/>
                  <a:pt x="1770025" y="2867211"/>
                </a:cubicBezTo>
                <a:cubicBezTo>
                  <a:pt x="1814319" y="2902176"/>
                  <a:pt x="1869110" y="2921250"/>
                  <a:pt x="1918653" y="2948270"/>
                </a:cubicBezTo>
                <a:cubicBezTo>
                  <a:pt x="1945676" y="2934760"/>
                  <a:pt x="1981952" y="2932174"/>
                  <a:pt x="1999723" y="2907741"/>
                </a:cubicBezTo>
                <a:cubicBezTo>
                  <a:pt x="2021567" y="2877709"/>
                  <a:pt x="2015001" y="2834891"/>
                  <a:pt x="2026746" y="2799661"/>
                </a:cubicBezTo>
                <a:cubicBezTo>
                  <a:pt x="2037593" y="2767124"/>
                  <a:pt x="2047959" y="2733427"/>
                  <a:pt x="2067281" y="2705091"/>
                </a:cubicBezTo>
                <a:cubicBezTo>
                  <a:pt x="2116019" y="2633617"/>
                  <a:pt x="2179132" y="2572834"/>
                  <a:pt x="2229420" y="2502441"/>
                </a:cubicBezTo>
                <a:cubicBezTo>
                  <a:pt x="2251940" y="2470918"/>
                  <a:pt x="2272445" y="2437854"/>
                  <a:pt x="2296979" y="2407872"/>
                </a:cubicBezTo>
                <a:cubicBezTo>
                  <a:pt x="2313113" y="2388156"/>
                  <a:pt x="2334168" y="2372934"/>
                  <a:pt x="2351025" y="2353832"/>
                </a:cubicBezTo>
                <a:cubicBezTo>
                  <a:pt x="2401770" y="2296328"/>
                  <a:pt x="2499653" y="2178202"/>
                  <a:pt x="2499653" y="2178202"/>
                </a:cubicBezTo>
                <a:cubicBezTo>
                  <a:pt x="2508661" y="2155685"/>
                  <a:pt x="2515829" y="2132343"/>
                  <a:pt x="2526676" y="2110652"/>
                </a:cubicBezTo>
                <a:cubicBezTo>
                  <a:pt x="2542915" y="2078178"/>
                  <a:pt x="2568510" y="2050274"/>
                  <a:pt x="2580723" y="2016082"/>
                </a:cubicBezTo>
                <a:cubicBezTo>
                  <a:pt x="2591434" y="1986094"/>
                  <a:pt x="2586511" y="1952405"/>
                  <a:pt x="2594235" y="1921513"/>
                </a:cubicBezTo>
                <a:cubicBezTo>
                  <a:pt x="2600118" y="1897986"/>
                  <a:pt x="2612250" y="1876480"/>
                  <a:pt x="2621258" y="1853963"/>
                </a:cubicBezTo>
                <a:cubicBezTo>
                  <a:pt x="2664283" y="1624523"/>
                  <a:pt x="2588484" y="1637803"/>
                  <a:pt x="2702328" y="16378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Connector 44"/>
          <p:cNvCxnSpPr/>
          <p:nvPr/>
        </p:nvCxnSpPr>
        <p:spPr>
          <a:xfrm>
            <a:off x="4105339" y="2441302"/>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36586" y="1941589"/>
            <a:ext cx="2565125" cy="738664"/>
          </a:xfrm>
          <a:prstGeom prst="rect">
            <a:avLst/>
          </a:prstGeom>
          <a:noFill/>
        </p:spPr>
        <p:txBody>
          <a:bodyPr wrap="none" rtlCol="0">
            <a:spAutoFit/>
          </a:bodyPr>
          <a:lstStyle/>
          <a:p>
            <a:pPr algn="ctr"/>
            <a:r>
              <a:rPr lang="en-US" sz="2400" b="1" dirty="0" smtClean="0"/>
              <a:t>Genome Assembly</a:t>
            </a:r>
          </a:p>
          <a:p>
            <a:pPr algn="ctr"/>
            <a:r>
              <a:rPr lang="en-US" dirty="0" smtClean="0"/>
              <a:t>Single Massive Graph</a:t>
            </a:r>
            <a:endParaRPr lang="en-US" dirty="0"/>
          </a:p>
        </p:txBody>
      </p:sp>
      <p:sp>
        <p:nvSpPr>
          <p:cNvPr id="46" name="TextBox 45"/>
          <p:cNvSpPr txBox="1"/>
          <p:nvPr/>
        </p:nvSpPr>
        <p:spPr>
          <a:xfrm>
            <a:off x="4433020" y="1941589"/>
            <a:ext cx="4237057" cy="738664"/>
          </a:xfrm>
          <a:prstGeom prst="rect">
            <a:avLst/>
          </a:prstGeom>
          <a:noFill/>
        </p:spPr>
        <p:txBody>
          <a:bodyPr wrap="none" rtlCol="0">
            <a:spAutoFit/>
          </a:bodyPr>
          <a:lstStyle/>
          <a:p>
            <a:pPr algn="ctr"/>
            <a:r>
              <a:rPr lang="en-US" sz="2400" b="1" dirty="0" smtClean="0"/>
              <a:t>Trinity </a:t>
            </a:r>
            <a:r>
              <a:rPr lang="en-US" sz="2400" b="1" dirty="0" err="1" smtClean="0"/>
              <a:t>Transcriptome</a:t>
            </a:r>
            <a:r>
              <a:rPr lang="en-US" sz="2400" b="1" dirty="0" smtClean="0"/>
              <a:t> Assembly</a:t>
            </a:r>
          </a:p>
          <a:p>
            <a:pPr algn="ctr"/>
            <a:r>
              <a:rPr lang="en-US" dirty="0" smtClean="0"/>
              <a:t>Many Thousands of Small Graphs</a:t>
            </a:r>
            <a:endParaRPr lang="en-US" dirty="0"/>
          </a:p>
        </p:txBody>
      </p:sp>
      <p:grpSp>
        <p:nvGrpSpPr>
          <p:cNvPr id="208" name="Group 207"/>
          <p:cNvGrpSpPr/>
          <p:nvPr/>
        </p:nvGrpSpPr>
        <p:grpSpPr>
          <a:xfrm>
            <a:off x="4855999" y="2745299"/>
            <a:ext cx="3240613" cy="3222179"/>
            <a:chOff x="4370226" y="2752504"/>
            <a:chExt cx="3240613" cy="3222179"/>
          </a:xfrm>
        </p:grpSpPr>
        <p:grpSp>
          <p:nvGrpSpPr>
            <p:cNvPr id="47" name="Group 46"/>
            <p:cNvGrpSpPr/>
            <p:nvPr/>
          </p:nvGrpSpPr>
          <p:grpSpPr>
            <a:xfrm>
              <a:off x="4508439" y="2909911"/>
              <a:ext cx="1551535" cy="1490133"/>
              <a:chOff x="4451222" y="2406144"/>
              <a:chExt cx="4059146" cy="3898505"/>
            </a:xfrm>
          </p:grpSpPr>
          <p:sp>
            <p:nvSpPr>
              <p:cNvPr id="6" name="Freeform 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8" name="Group 47"/>
            <p:cNvGrpSpPr/>
            <p:nvPr/>
          </p:nvGrpSpPr>
          <p:grpSpPr>
            <a:xfrm rot="16200000">
              <a:off x="6071676" y="4354117"/>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8" name="Group 87"/>
            <p:cNvGrpSpPr/>
            <p:nvPr/>
          </p:nvGrpSpPr>
          <p:grpSpPr>
            <a:xfrm rot="10800000">
              <a:off x="6059304" y="2752504"/>
              <a:ext cx="1551535" cy="1490133"/>
              <a:chOff x="4451222" y="2406144"/>
              <a:chExt cx="4059146" cy="3898505"/>
            </a:xfrm>
          </p:grpSpPr>
          <p:sp>
            <p:nvSpPr>
              <p:cNvPr id="89" name="Freeform 8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Freeform 12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8" name="Group 127"/>
            <p:cNvGrpSpPr/>
            <p:nvPr/>
          </p:nvGrpSpPr>
          <p:grpSpPr>
            <a:xfrm rot="6016296">
              <a:off x="4339525" y="4453849"/>
              <a:ext cx="1551535" cy="1490133"/>
              <a:chOff x="4451222" y="2406144"/>
              <a:chExt cx="4059146" cy="3898505"/>
            </a:xfrm>
          </p:grpSpPr>
          <p:sp>
            <p:nvSpPr>
              <p:cNvPr id="129" name="Freeform 12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6" name="Freeform 16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68" name="Group 167"/>
            <p:cNvGrpSpPr/>
            <p:nvPr/>
          </p:nvGrpSpPr>
          <p:grpSpPr>
            <a:xfrm rot="16200000">
              <a:off x="5300731" y="3941200"/>
              <a:ext cx="1551535" cy="1490133"/>
              <a:chOff x="4451222" y="2406144"/>
              <a:chExt cx="4059146" cy="3898505"/>
            </a:xfrm>
          </p:grpSpPr>
          <p:sp>
            <p:nvSpPr>
              <p:cNvPr id="169" name="Freeform 16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5" name="Freeform 20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6" name="Freeform 20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 name="Freeform 20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09" name="TextBox 208"/>
          <p:cNvSpPr txBox="1"/>
          <p:nvPr/>
        </p:nvSpPr>
        <p:spPr>
          <a:xfrm>
            <a:off x="4764902" y="6016767"/>
            <a:ext cx="3801228" cy="369332"/>
          </a:xfrm>
          <a:prstGeom prst="rect">
            <a:avLst/>
          </a:prstGeom>
          <a:noFill/>
        </p:spPr>
        <p:txBody>
          <a:bodyPr wrap="none" rtlCol="0">
            <a:spAutoFit/>
          </a:bodyPr>
          <a:lstStyle/>
          <a:p>
            <a:r>
              <a:rPr lang="en-US" dirty="0" smtClean="0"/>
              <a:t>Ideally, one graph per expressed gene.</a:t>
            </a:r>
            <a:endParaRPr lang="en-US" dirty="0"/>
          </a:p>
        </p:txBody>
      </p:sp>
      <p:sp>
        <p:nvSpPr>
          <p:cNvPr id="210" name="TextBox 209"/>
          <p:cNvSpPr txBox="1"/>
          <p:nvPr/>
        </p:nvSpPr>
        <p:spPr>
          <a:xfrm>
            <a:off x="461445" y="6021173"/>
            <a:ext cx="3385775" cy="369332"/>
          </a:xfrm>
          <a:prstGeom prst="rect">
            <a:avLst/>
          </a:prstGeom>
          <a:noFill/>
        </p:spPr>
        <p:txBody>
          <a:bodyPr wrap="none" rtlCol="0">
            <a:spAutoFit/>
          </a:bodyPr>
          <a:lstStyle/>
          <a:p>
            <a:r>
              <a:rPr lang="en-US" dirty="0" smtClean="0"/>
              <a:t>Entire chromosomes represented.</a:t>
            </a:r>
            <a:endParaRPr lang="en-US" dirty="0"/>
          </a:p>
        </p:txBody>
      </p:sp>
    </p:spTree>
    <p:extLst>
      <p:ext uri="{BB962C8B-B14F-4D97-AF65-F5344CB8AC3E}">
        <p14:creationId xmlns:p14="http://schemas.microsoft.com/office/powerpoint/2010/main" val="354168077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smtClean="0"/>
              <a:t>RNA-</a:t>
            </a:r>
            <a:r>
              <a:rPr lang="en-US" sz="2000" b="1" dirty="0" err="1" smtClean="0"/>
              <a:t>Seq</a:t>
            </a:r>
            <a:r>
              <a:rPr lang="en-US" sz="2000" b="1" dirty="0" smtClean="0"/>
              <a:t/>
            </a:r>
            <a:br>
              <a:rPr lang="en-US" sz="2000" b="1" dirty="0" smtClean="0"/>
            </a:br>
            <a:r>
              <a:rPr lang="en-US" sz="2000" b="1" dirty="0" smtClean="0"/>
              <a:t>reads</a:t>
            </a:r>
            <a:endParaRPr lang="en-US" sz="2000" b="1" dirty="0"/>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smtClean="0"/>
              <a:t>Linear</a:t>
            </a:r>
          </a:p>
          <a:p>
            <a:pPr algn="ctr"/>
            <a:r>
              <a:rPr lang="en-US" sz="2000" b="1" dirty="0" err="1" smtClean="0"/>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smtClean="0"/>
              <a:t>de-</a:t>
            </a:r>
            <a:r>
              <a:rPr lang="en-US" sz="2000" b="1" dirty="0" err="1" smtClean="0"/>
              <a:t>Bruijn</a:t>
            </a:r>
            <a:endParaRPr lang="en-US" sz="2000" b="1" dirty="0" smtClean="0"/>
          </a:p>
          <a:p>
            <a:pPr algn="ctr"/>
            <a:r>
              <a:rPr lang="en-US" sz="2000" b="1" dirty="0"/>
              <a:t>g</a:t>
            </a:r>
            <a:r>
              <a:rPr lang="en-US" sz="2000" b="1" dirty="0" smtClean="0"/>
              <a:t>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smtClean="0"/>
              <a:t>Transcripts</a:t>
            </a:r>
          </a:p>
          <a:p>
            <a:pPr algn="ctr"/>
            <a:r>
              <a:rPr lang="en-US" sz="2000" b="1" dirty="0" smtClean="0"/>
              <a:t>+</a:t>
            </a:r>
          </a:p>
          <a:p>
            <a:pPr algn="ctr"/>
            <a:r>
              <a:rPr lang="en-US" sz="2000" b="1" dirty="0" smtClean="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smtClean="0"/>
              <a:t>Trinity – How it works:</a:t>
            </a:r>
            <a:endParaRPr lang="en-US" sz="3600" dirty="0"/>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smtClean="0"/>
              <a:t>Thousands of disjoint graphs</a:t>
            </a:r>
            <a:endParaRPr lang="en-US" dirty="0"/>
          </a:p>
        </p:txBody>
      </p:sp>
    </p:spTree>
    <p:extLst>
      <p:ext uri="{BB962C8B-B14F-4D97-AF65-F5344CB8AC3E}">
        <p14:creationId xmlns:p14="http://schemas.microsoft.com/office/powerpoint/2010/main" val="1843397024"/>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20" name="Group 19"/>
          <p:cNvGrpSpPr/>
          <p:nvPr/>
        </p:nvGrpSpPr>
        <p:grpSpPr>
          <a:xfrm>
            <a:off x="393700" y="1422400"/>
            <a:ext cx="7968848" cy="2355918"/>
            <a:chOff x="393700" y="1422400"/>
            <a:chExt cx="7968848" cy="2355918"/>
          </a:xfrm>
        </p:grpSpPr>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smtClean="0"/>
                <a:t>Decompose all reads into overlapping </a:t>
              </a:r>
              <a:r>
                <a:rPr lang="en-US" sz="2000" dirty="0" err="1" smtClean="0"/>
                <a:t>Kmers</a:t>
              </a:r>
              <a:r>
                <a:rPr lang="en-US" sz="2000" dirty="0" smtClean="0"/>
                <a:t> =&gt; </a:t>
              </a:r>
              <a:r>
                <a:rPr lang="en-US" sz="2000" dirty="0" err="1" smtClean="0"/>
                <a:t>hashtable</a:t>
              </a:r>
              <a:r>
                <a:rPr lang="en-US" sz="2000" dirty="0" smtClean="0"/>
                <a:t>(</a:t>
              </a:r>
              <a:r>
                <a:rPr lang="en-US" sz="2000" dirty="0" err="1" smtClean="0"/>
                <a:t>kmer</a:t>
              </a:r>
              <a:r>
                <a:rPr lang="en-US" sz="2000" dirty="0" smtClean="0"/>
                <a:t>, count)</a:t>
              </a:r>
            </a:p>
          </p:txBody>
        </p:sp>
        <p:sp>
          <p:nvSpPr>
            <p:cNvPr id="10" name="TextBox 9"/>
            <p:cNvSpPr txBox="1"/>
            <p:nvPr/>
          </p:nvSpPr>
          <p:spPr>
            <a:xfrm>
              <a:off x="1229571" y="2068099"/>
              <a:ext cx="4762842" cy="646331"/>
            </a:xfrm>
            <a:prstGeom prst="rect">
              <a:avLst/>
            </a:prstGeom>
            <a:noFill/>
          </p:spPr>
          <p:txBody>
            <a:bodyPr wrap="none" rtlCol="0">
              <a:spAutoFit/>
            </a:bodyPr>
            <a:lstStyle/>
            <a:p>
              <a:r>
                <a:rPr lang="en-US" b="1" dirty="0" smtClean="0">
                  <a:latin typeface="Courier New"/>
                  <a:cs typeface="Courier New"/>
                </a:rPr>
                <a:t>AATGTGAAAACTGGATTACATGCTGGTATGTC…</a:t>
              </a:r>
            </a:p>
            <a:p>
              <a:endParaRPr lang="en-US" dirty="0"/>
            </a:p>
          </p:txBody>
        </p:sp>
        <p:sp>
          <p:nvSpPr>
            <p:cNvPr id="11" name="TextBox 10"/>
            <p:cNvSpPr txBox="1"/>
            <p:nvPr/>
          </p:nvSpPr>
          <p:spPr>
            <a:xfrm>
              <a:off x="1256592" y="2454252"/>
              <a:ext cx="1159292" cy="369332"/>
            </a:xfrm>
            <a:prstGeom prst="rect">
              <a:avLst/>
            </a:prstGeom>
            <a:noFill/>
          </p:spPr>
          <p:txBody>
            <a:bodyPr wrap="none" rtlCol="0">
              <a:spAutoFit/>
            </a:bodyPr>
            <a:lstStyle/>
            <a:p>
              <a:r>
                <a:rPr lang="en-US" b="1" dirty="0" smtClean="0">
                  <a:solidFill>
                    <a:schemeClr val="accent1"/>
                  </a:solidFill>
                  <a:latin typeface="Courier New"/>
                  <a:cs typeface="Courier New"/>
                </a:rPr>
                <a:t>AATGTGA</a:t>
              </a:r>
              <a:endParaRPr lang="en-US" dirty="0">
                <a:solidFill>
                  <a:schemeClr val="accent1"/>
                </a:solidFill>
              </a:endParaRPr>
            </a:p>
          </p:txBody>
        </p:sp>
        <p:sp>
          <p:nvSpPr>
            <p:cNvPr id="12" name="TextBox 11"/>
            <p:cNvSpPr txBox="1"/>
            <p:nvPr/>
          </p:nvSpPr>
          <p:spPr>
            <a:xfrm>
              <a:off x="1427834" y="2783054"/>
              <a:ext cx="1159292" cy="369332"/>
            </a:xfrm>
            <a:prstGeom prst="rect">
              <a:avLst/>
            </a:prstGeom>
            <a:noFill/>
          </p:spPr>
          <p:txBody>
            <a:bodyPr wrap="none" rtlCol="0">
              <a:spAutoFit/>
            </a:bodyPr>
            <a:lstStyle/>
            <a:p>
              <a:r>
                <a:rPr lang="en-US" b="1" dirty="0" smtClean="0">
                  <a:solidFill>
                    <a:srgbClr val="008000"/>
                  </a:solidFill>
                  <a:latin typeface="Courier New"/>
                  <a:cs typeface="Courier New"/>
                </a:rPr>
                <a:t>ATGTGAA</a:t>
              </a:r>
              <a:endParaRPr lang="en-US" dirty="0">
                <a:solidFill>
                  <a:srgbClr val="008000"/>
                </a:solidFill>
              </a:endParaRPr>
            </a:p>
          </p:txBody>
        </p:sp>
        <p:sp>
          <p:nvSpPr>
            <p:cNvPr id="13" name="TextBox 12"/>
            <p:cNvSpPr txBox="1"/>
            <p:nvPr/>
          </p:nvSpPr>
          <p:spPr>
            <a:xfrm>
              <a:off x="1607896" y="3138876"/>
              <a:ext cx="1159292" cy="369332"/>
            </a:xfrm>
            <a:prstGeom prst="rect">
              <a:avLst/>
            </a:prstGeom>
            <a:noFill/>
          </p:spPr>
          <p:txBody>
            <a:bodyPr wrap="none" rtlCol="0">
              <a:spAutoFit/>
            </a:bodyPr>
            <a:lstStyle/>
            <a:p>
              <a:r>
                <a:rPr lang="en-US" b="1" dirty="0" smtClean="0">
                  <a:solidFill>
                    <a:srgbClr val="0000FF"/>
                  </a:solidFill>
                  <a:latin typeface="Courier New"/>
                  <a:cs typeface="Courier New"/>
                </a:rPr>
                <a:t>TGTGAAA</a:t>
              </a:r>
              <a:endParaRPr lang="en-US" dirty="0">
                <a:solidFill>
                  <a:srgbClr val="0000FF"/>
                </a:solidFill>
              </a:endParaRPr>
            </a:p>
          </p:txBody>
        </p:sp>
        <p:sp>
          <p:nvSpPr>
            <p:cNvPr id="14" name="TextBox 13"/>
            <p:cNvSpPr txBox="1"/>
            <p:nvPr/>
          </p:nvSpPr>
          <p:spPr>
            <a:xfrm>
              <a:off x="1804801" y="3408986"/>
              <a:ext cx="344039" cy="369332"/>
            </a:xfrm>
            <a:prstGeom prst="rect">
              <a:avLst/>
            </a:prstGeom>
            <a:noFill/>
          </p:spPr>
          <p:txBody>
            <a:bodyPr wrap="none" rtlCol="0">
              <a:spAutoFit/>
            </a:bodyPr>
            <a:lstStyle/>
            <a:p>
              <a:r>
                <a:rPr lang="en-US" dirty="0" smtClean="0"/>
                <a:t>…</a:t>
              </a:r>
              <a:endParaRPr lang="en-US" dirty="0"/>
            </a:p>
          </p:txBody>
        </p:sp>
        <p:sp>
          <p:nvSpPr>
            <p:cNvPr id="15" name="TextBox 14"/>
            <p:cNvSpPr txBox="1"/>
            <p:nvPr/>
          </p:nvSpPr>
          <p:spPr>
            <a:xfrm>
              <a:off x="430180" y="2085009"/>
              <a:ext cx="718466" cy="369332"/>
            </a:xfrm>
            <a:prstGeom prst="rect">
              <a:avLst/>
            </a:prstGeom>
            <a:noFill/>
          </p:spPr>
          <p:txBody>
            <a:bodyPr wrap="none" rtlCol="0">
              <a:spAutoFit/>
            </a:bodyPr>
            <a:lstStyle/>
            <a:p>
              <a:r>
                <a:rPr lang="en-US" dirty="0" smtClean="0"/>
                <a:t>Read: </a:t>
              </a:r>
              <a:endParaRPr lang="en-US" dirty="0"/>
            </a:p>
          </p:txBody>
        </p:sp>
        <p:sp>
          <p:nvSpPr>
            <p:cNvPr id="16" name="TextBox 15"/>
            <p:cNvSpPr txBox="1"/>
            <p:nvPr/>
          </p:nvSpPr>
          <p:spPr>
            <a:xfrm>
              <a:off x="2932025" y="2741450"/>
              <a:ext cx="3143221" cy="369332"/>
            </a:xfrm>
            <a:prstGeom prst="rect">
              <a:avLst/>
            </a:prstGeom>
            <a:noFill/>
          </p:spPr>
          <p:txBody>
            <a:bodyPr wrap="none" rtlCol="0">
              <a:spAutoFit/>
            </a:bodyPr>
            <a:lstStyle/>
            <a:p>
              <a:r>
                <a:rPr lang="en-US" dirty="0" smtClean="0"/>
                <a:t>Overlapping </a:t>
              </a:r>
              <a:r>
                <a:rPr lang="en-US" dirty="0" err="1" smtClean="0"/>
                <a:t>kmers</a:t>
              </a:r>
              <a:r>
                <a:rPr lang="en-US" dirty="0" smtClean="0"/>
                <a:t> of length (k)</a:t>
              </a:r>
              <a:endParaRPr lang="en-US" dirty="0"/>
            </a:p>
          </p:txBody>
        </p:sp>
      </p:grpSp>
      <p:graphicFrame>
        <p:nvGraphicFramePr>
          <p:cNvPr id="17" name="Table 16"/>
          <p:cNvGraphicFramePr>
            <a:graphicFrameLocks noGrp="1"/>
          </p:cNvGraphicFramePr>
          <p:nvPr>
            <p:extLst>
              <p:ext uri="{D42A27DB-BD31-4B8C-83A1-F6EECF244321}">
                <p14:modId xmlns:p14="http://schemas.microsoft.com/office/powerpoint/2010/main" val="2830942907"/>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gridCol w="1622767"/>
              </a:tblGrid>
              <a:tr h="370840">
                <a:tc>
                  <a:txBody>
                    <a:bodyPr/>
                    <a:lstStyle/>
                    <a:p>
                      <a:r>
                        <a:rPr lang="en-US" dirty="0" err="1" smtClean="0"/>
                        <a:t>Kmer</a:t>
                      </a:r>
                      <a:endParaRPr lang="en-US" dirty="0"/>
                    </a:p>
                  </a:txBody>
                  <a:tcPr/>
                </a:tc>
                <a:tc>
                  <a:txBody>
                    <a:bodyPr/>
                    <a:lstStyle/>
                    <a:p>
                      <a:r>
                        <a:rPr lang="en-US" dirty="0" smtClean="0"/>
                        <a:t>Count among all reads</a:t>
                      </a:r>
                      <a:endParaRPr lang="en-US" dirty="0"/>
                    </a:p>
                  </a:txBody>
                  <a:tcPr/>
                </a:tc>
              </a:tr>
              <a:tr h="370840">
                <a:tc>
                  <a:txBody>
                    <a:bodyPr/>
                    <a:lstStyle/>
                    <a:p>
                      <a:r>
                        <a:rPr lang="en-US" b="1" dirty="0" smtClean="0">
                          <a:latin typeface="Courier New"/>
                          <a:cs typeface="Courier New"/>
                        </a:rPr>
                        <a:t>AATGTGA</a:t>
                      </a:r>
                      <a:endParaRPr lang="en-US" b="1" dirty="0">
                        <a:latin typeface="Courier New"/>
                        <a:cs typeface="Courier New"/>
                      </a:endParaRPr>
                    </a:p>
                  </a:txBody>
                  <a:tcPr/>
                </a:tc>
                <a:tc>
                  <a:txBody>
                    <a:bodyPr/>
                    <a:lstStyle/>
                    <a:p>
                      <a:r>
                        <a:rPr lang="en-US" b="1" dirty="0" smtClean="0"/>
                        <a:t>4</a:t>
                      </a:r>
                      <a:endParaRPr lang="en-US" b="1" dirty="0"/>
                    </a:p>
                  </a:txBody>
                  <a:tcPr/>
                </a:tc>
              </a:tr>
              <a:tr h="370840">
                <a:tc>
                  <a:txBody>
                    <a:bodyPr/>
                    <a:lstStyle/>
                    <a:p>
                      <a:r>
                        <a:rPr lang="en-US" b="1" dirty="0" smtClean="0">
                          <a:latin typeface="Courier New"/>
                          <a:cs typeface="Courier New"/>
                        </a:rPr>
                        <a:t>ATGTGAA</a:t>
                      </a:r>
                      <a:endParaRPr lang="en-US" b="1" dirty="0">
                        <a:latin typeface="Courier New"/>
                        <a:cs typeface="Courier New"/>
                      </a:endParaRPr>
                    </a:p>
                  </a:txBody>
                  <a:tcPr/>
                </a:tc>
                <a:tc>
                  <a:txBody>
                    <a:bodyPr/>
                    <a:lstStyle/>
                    <a:p>
                      <a:r>
                        <a:rPr lang="en-US" b="1" dirty="0" smtClean="0"/>
                        <a:t>2</a:t>
                      </a:r>
                      <a:endParaRPr lang="en-US" b="1" dirty="0"/>
                    </a:p>
                  </a:txBody>
                  <a:tcPr/>
                </a:tc>
              </a:tr>
              <a:tr h="370840">
                <a:tc>
                  <a:txBody>
                    <a:bodyPr/>
                    <a:lstStyle/>
                    <a:p>
                      <a:r>
                        <a:rPr lang="en-US" b="1" dirty="0" smtClean="0">
                          <a:latin typeface="Courier New"/>
                          <a:cs typeface="Courier New"/>
                        </a:rPr>
                        <a:t>TGTGAAA</a:t>
                      </a:r>
                      <a:endParaRPr lang="en-US" b="1" dirty="0">
                        <a:latin typeface="Courier New"/>
                        <a:cs typeface="Courier New"/>
                      </a:endParaRPr>
                    </a:p>
                  </a:txBody>
                  <a:tcPr/>
                </a:tc>
                <a:tc>
                  <a:txBody>
                    <a:bodyPr/>
                    <a:lstStyle/>
                    <a:p>
                      <a:r>
                        <a:rPr lang="en-US" b="1" dirty="0" smtClean="0"/>
                        <a:t>1</a:t>
                      </a:r>
                      <a:endParaRPr lang="en-US" b="1" dirty="0"/>
                    </a:p>
                  </a:txBody>
                  <a:tcPr/>
                </a:tc>
              </a:tr>
              <a:tr h="370840">
                <a:tc>
                  <a:txBody>
                    <a:bodyPr/>
                    <a:lstStyle/>
                    <a:p>
                      <a:r>
                        <a:rPr lang="en-US" b="1" dirty="0" smtClean="0">
                          <a:latin typeface="Courier New"/>
                          <a:cs typeface="Courier New"/>
                        </a:rPr>
                        <a:t>GATTACA</a:t>
                      </a:r>
                      <a:endParaRPr lang="en-US" b="1" dirty="0">
                        <a:latin typeface="Courier New"/>
                        <a:cs typeface="Courier New"/>
                      </a:endParaRPr>
                    </a:p>
                  </a:txBody>
                  <a:tcPr/>
                </a:tc>
                <a:tc>
                  <a:txBody>
                    <a:bodyPr/>
                    <a:lstStyle/>
                    <a:p>
                      <a:r>
                        <a:rPr lang="en-US" b="1" dirty="0" smtClean="0"/>
                        <a:t>9</a:t>
                      </a:r>
                      <a:endParaRPr lang="en-US" b="1" dirty="0"/>
                    </a:p>
                  </a:txBody>
                  <a:tcPr/>
                </a:tc>
              </a:tr>
            </a:tbl>
          </a:graphicData>
        </a:graphic>
      </p:graphicFrame>
      <p:sp>
        <p:nvSpPr>
          <p:cNvPr id="22" name="TextBox 21"/>
          <p:cNvSpPr txBox="1"/>
          <p:nvPr/>
        </p:nvSpPr>
        <p:spPr>
          <a:xfrm>
            <a:off x="5724415" y="3946308"/>
            <a:ext cx="2609984" cy="369332"/>
          </a:xfrm>
          <a:prstGeom prst="rect">
            <a:avLst/>
          </a:prstGeom>
          <a:noFill/>
        </p:spPr>
        <p:txBody>
          <a:bodyPr wrap="none" rtlCol="0">
            <a:spAutoFit/>
          </a:bodyPr>
          <a:lstStyle/>
          <a:p>
            <a:r>
              <a:rPr lang="en-US" b="1" dirty="0" err="1" smtClean="0"/>
              <a:t>Kmer</a:t>
            </a:r>
            <a:r>
              <a:rPr lang="en-US" b="1" dirty="0" smtClean="0"/>
              <a:t> Catalog (</a:t>
            </a:r>
            <a:r>
              <a:rPr lang="en-US" b="1" dirty="0" err="1" smtClean="0"/>
              <a:t>hashtable</a:t>
            </a:r>
            <a:r>
              <a:rPr lang="en-US" b="1" dirty="0" smtClean="0"/>
              <a:t>)</a:t>
            </a:r>
            <a:endParaRPr lang="en-US" b="1" dirty="0"/>
          </a:p>
        </p:txBody>
      </p:sp>
    </p:spTree>
    <p:extLst>
      <p:ext uri="{BB962C8B-B14F-4D97-AF65-F5344CB8AC3E}">
        <p14:creationId xmlns:p14="http://schemas.microsoft.com/office/powerpoint/2010/main" val="13754246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dissolv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smtClean="0"/>
              <a:t>Decompose all reads into overlapping </a:t>
            </a:r>
            <a:r>
              <a:rPr lang="en-US" sz="2000" dirty="0" err="1" smtClean="0"/>
              <a:t>Kmers</a:t>
            </a:r>
            <a:r>
              <a:rPr lang="en-US" sz="2000" dirty="0" smtClean="0"/>
              <a:t> =&gt; </a:t>
            </a:r>
            <a:r>
              <a:rPr lang="en-US" sz="2000" dirty="0" err="1" smtClean="0"/>
              <a:t>hashtable</a:t>
            </a:r>
            <a:r>
              <a:rPr lang="en-US" sz="2000" dirty="0" smtClean="0"/>
              <a:t>(</a:t>
            </a:r>
            <a:r>
              <a:rPr lang="en-US" sz="2000" dirty="0" err="1" smtClean="0"/>
              <a:t>kmer</a:t>
            </a:r>
            <a:r>
              <a:rPr lang="en-US" sz="2000" dirty="0" smtClean="0"/>
              <a:t>, count)</a:t>
            </a:r>
          </a:p>
        </p:txBody>
      </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smtClean="0"/>
                <a:t>Identify seed </a:t>
              </a:r>
              <a:r>
                <a:rPr lang="en-US" sz="2000" dirty="0" err="1" smtClean="0"/>
                <a:t>kmer</a:t>
              </a:r>
              <a:r>
                <a:rPr lang="en-US" sz="2000" dirty="0" smtClean="0"/>
                <a:t> as most abundant </a:t>
              </a:r>
              <a:r>
                <a:rPr lang="en-US" sz="2000" dirty="0" err="1" smtClean="0"/>
                <a:t>Kmer</a:t>
              </a:r>
              <a:r>
                <a:rPr lang="en-US" sz="2000" dirty="0" smtClean="0"/>
                <a:t>, ignoring low-complexity </a:t>
              </a:r>
              <a:r>
                <a:rPr lang="en-US" sz="2000" dirty="0" err="1" smtClean="0"/>
                <a:t>kmers</a:t>
              </a:r>
              <a:r>
                <a:rPr lang="en-US" sz="2000" dirty="0" smtClean="0"/>
                <a:t>.</a:t>
              </a:r>
              <a:endParaRPr lang="en-US" sz="2000" dirty="0"/>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3291559890"/>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gridCol w="1622767"/>
              </a:tblGrid>
              <a:tr h="370840">
                <a:tc>
                  <a:txBody>
                    <a:bodyPr/>
                    <a:lstStyle/>
                    <a:p>
                      <a:r>
                        <a:rPr lang="en-US" dirty="0" err="1" smtClean="0"/>
                        <a:t>Kmer</a:t>
                      </a:r>
                      <a:endParaRPr lang="en-US" dirty="0"/>
                    </a:p>
                  </a:txBody>
                  <a:tcPr/>
                </a:tc>
                <a:tc>
                  <a:txBody>
                    <a:bodyPr/>
                    <a:lstStyle/>
                    <a:p>
                      <a:r>
                        <a:rPr lang="en-US" dirty="0" smtClean="0"/>
                        <a:t>Count among all reads</a:t>
                      </a:r>
                      <a:endParaRPr lang="en-US" dirty="0"/>
                    </a:p>
                  </a:txBody>
                  <a:tcPr/>
                </a:tc>
              </a:tr>
              <a:tr h="370840">
                <a:tc>
                  <a:txBody>
                    <a:bodyPr/>
                    <a:lstStyle/>
                    <a:p>
                      <a:r>
                        <a:rPr lang="en-US" b="1" dirty="0" smtClean="0">
                          <a:latin typeface="Courier New"/>
                          <a:cs typeface="Courier New"/>
                        </a:rPr>
                        <a:t>AATGTGA</a:t>
                      </a:r>
                      <a:endParaRPr lang="en-US" b="1" dirty="0">
                        <a:latin typeface="Courier New"/>
                        <a:cs typeface="Courier New"/>
                      </a:endParaRPr>
                    </a:p>
                  </a:txBody>
                  <a:tcPr/>
                </a:tc>
                <a:tc>
                  <a:txBody>
                    <a:bodyPr/>
                    <a:lstStyle/>
                    <a:p>
                      <a:r>
                        <a:rPr lang="en-US" b="1" dirty="0" smtClean="0"/>
                        <a:t>4</a:t>
                      </a:r>
                      <a:endParaRPr lang="en-US" b="1" dirty="0"/>
                    </a:p>
                  </a:txBody>
                  <a:tcPr/>
                </a:tc>
              </a:tr>
              <a:tr h="370840">
                <a:tc>
                  <a:txBody>
                    <a:bodyPr/>
                    <a:lstStyle/>
                    <a:p>
                      <a:r>
                        <a:rPr lang="en-US" b="1" dirty="0" smtClean="0">
                          <a:latin typeface="Courier New"/>
                          <a:cs typeface="Courier New"/>
                        </a:rPr>
                        <a:t>ATGTGAA</a:t>
                      </a:r>
                      <a:endParaRPr lang="en-US" b="1" dirty="0">
                        <a:latin typeface="Courier New"/>
                        <a:cs typeface="Courier New"/>
                      </a:endParaRPr>
                    </a:p>
                  </a:txBody>
                  <a:tcPr/>
                </a:tc>
                <a:tc>
                  <a:txBody>
                    <a:bodyPr/>
                    <a:lstStyle/>
                    <a:p>
                      <a:r>
                        <a:rPr lang="en-US" b="1" dirty="0" smtClean="0"/>
                        <a:t>2</a:t>
                      </a:r>
                      <a:endParaRPr lang="en-US" b="1" dirty="0"/>
                    </a:p>
                  </a:txBody>
                  <a:tcPr/>
                </a:tc>
              </a:tr>
              <a:tr h="370840">
                <a:tc>
                  <a:txBody>
                    <a:bodyPr/>
                    <a:lstStyle/>
                    <a:p>
                      <a:r>
                        <a:rPr lang="en-US" b="1" dirty="0" smtClean="0">
                          <a:latin typeface="Courier New"/>
                          <a:cs typeface="Courier New"/>
                        </a:rPr>
                        <a:t>TGTGAAA</a:t>
                      </a:r>
                      <a:endParaRPr lang="en-US" b="1" dirty="0">
                        <a:latin typeface="Courier New"/>
                        <a:cs typeface="Courier New"/>
                      </a:endParaRPr>
                    </a:p>
                  </a:txBody>
                  <a:tcPr/>
                </a:tc>
                <a:tc>
                  <a:txBody>
                    <a:bodyPr/>
                    <a:lstStyle/>
                    <a:p>
                      <a:r>
                        <a:rPr lang="en-US" b="1" dirty="0" smtClean="0"/>
                        <a:t>1</a:t>
                      </a:r>
                      <a:endParaRPr lang="en-US" b="1" dirty="0"/>
                    </a:p>
                  </a:txBody>
                  <a:tcPr/>
                </a:tc>
              </a:tr>
              <a:tr h="370840">
                <a:tc>
                  <a:txBody>
                    <a:bodyPr/>
                    <a:lstStyle/>
                    <a:p>
                      <a:r>
                        <a:rPr lang="en-US" b="1" dirty="0" smtClean="0">
                          <a:latin typeface="Courier New"/>
                          <a:cs typeface="Courier New"/>
                        </a:rPr>
                        <a:t>GATTACA</a:t>
                      </a:r>
                      <a:endParaRPr lang="en-US" b="1" dirty="0">
                        <a:latin typeface="Courier New"/>
                        <a:cs typeface="Courier New"/>
                      </a:endParaRPr>
                    </a:p>
                  </a:txBody>
                  <a:tcPr/>
                </a:tc>
                <a:tc>
                  <a:txBody>
                    <a:bodyPr/>
                    <a:lstStyle/>
                    <a:p>
                      <a:r>
                        <a:rPr lang="en-US" b="1" dirty="0" smtClean="0"/>
                        <a:t>9</a:t>
                      </a:r>
                      <a:endParaRPr lang="en-US" b="1" dirty="0"/>
                    </a:p>
                  </a:txBody>
                  <a:tcPr/>
                </a:tc>
              </a:tr>
            </a:tbl>
          </a:graphicData>
        </a:graphic>
      </p:graphicFrame>
      <p:sp>
        <p:nvSpPr>
          <p:cNvPr id="11" name="TextBox 10"/>
          <p:cNvSpPr txBox="1"/>
          <p:nvPr/>
        </p:nvSpPr>
        <p:spPr>
          <a:xfrm>
            <a:off x="5724415" y="3946308"/>
            <a:ext cx="2609984" cy="369332"/>
          </a:xfrm>
          <a:prstGeom prst="rect">
            <a:avLst/>
          </a:prstGeom>
          <a:noFill/>
        </p:spPr>
        <p:txBody>
          <a:bodyPr wrap="none" rtlCol="0">
            <a:spAutoFit/>
          </a:bodyPr>
          <a:lstStyle/>
          <a:p>
            <a:r>
              <a:rPr lang="en-US" b="1" dirty="0" err="1" smtClean="0"/>
              <a:t>Kmer</a:t>
            </a:r>
            <a:r>
              <a:rPr lang="en-US" b="1" dirty="0" smtClean="0"/>
              <a:t> Catalog (</a:t>
            </a:r>
            <a:r>
              <a:rPr lang="en-US" b="1" dirty="0" err="1" smtClean="0"/>
              <a:t>hashtable</a:t>
            </a:r>
            <a:r>
              <a:rPr lang="en-US" b="1" dirty="0" smtClean="0"/>
              <a:t>)</a:t>
            </a:r>
            <a:endParaRPr lang="en-US" b="1" dirty="0"/>
          </a:p>
        </p:txBody>
      </p:sp>
    </p:spTree>
    <p:extLst>
      <p:ext uri="{BB962C8B-B14F-4D97-AF65-F5344CB8AC3E}">
        <p14:creationId xmlns:p14="http://schemas.microsoft.com/office/powerpoint/2010/main" val="48341391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smtClean="0">
                <a:solidFill>
                  <a:schemeClr val="tx2"/>
                </a:solidFill>
              </a:rPr>
              <a:t>RNA</a:t>
            </a:r>
            <a:r>
              <a:rPr lang="en-US" sz="2000" b="1" dirty="0">
                <a:solidFill>
                  <a:schemeClr val="tx2"/>
                </a:solidFill>
              </a:rPr>
              <a:t>-</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smtClean="0">
                <a:hlinkClick r:id="rId3"/>
              </a:rPr>
              <a:t>http</a:t>
            </a:r>
            <a:r>
              <a:rPr lang="en-US" sz="1100" dirty="0">
                <a:hlinkClick r:id="rId3"/>
              </a:rPr>
              <a:t>://journals.plos.org/ploscompbiol/article?id=10.1371/journal.pcbi.1004393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4"/>
          <p:cNvSpPr/>
          <p:nvPr/>
        </p:nvSpPr>
        <p:spPr>
          <a:xfrm>
            <a:off x="3767485" y="2982204"/>
            <a:ext cx="4552378" cy="1170052"/>
          </a:xfrm>
          <a:custGeom>
            <a:avLst/>
            <a:gdLst>
              <a:gd name="connsiteX0" fmla="*/ 0 w 4552378"/>
              <a:gd name="connsiteY0" fmla="*/ 385261 h 1170052"/>
              <a:gd name="connsiteX1" fmla="*/ 1669681 w 4552378"/>
              <a:gd name="connsiteY1" fmla="*/ 0 h 1170052"/>
              <a:gd name="connsiteX2" fmla="*/ 4552378 w 4552378"/>
              <a:gd name="connsiteY2" fmla="*/ 71345 h 1170052"/>
              <a:gd name="connsiteX3" fmla="*/ 4324045 w 4552378"/>
              <a:gd name="connsiteY3" fmla="*/ 1170052 h 1170052"/>
              <a:gd name="connsiteX4" fmla="*/ 513748 w 4552378"/>
              <a:gd name="connsiteY4" fmla="*/ 1141514 h 1170052"/>
              <a:gd name="connsiteX5" fmla="*/ 385311 w 4552378"/>
              <a:gd name="connsiteY5" fmla="*/ 385261 h 1170052"/>
              <a:gd name="connsiteX6" fmla="*/ 57083 w 4552378"/>
              <a:gd name="connsiteY6" fmla="*/ 399530 h 117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378" h="1170052">
                <a:moveTo>
                  <a:pt x="0" y="385261"/>
                </a:moveTo>
                <a:lnTo>
                  <a:pt x="1669681" y="0"/>
                </a:lnTo>
                <a:lnTo>
                  <a:pt x="4552378" y="71345"/>
                </a:lnTo>
                <a:lnTo>
                  <a:pt x="4324045" y="1170052"/>
                </a:lnTo>
                <a:lnTo>
                  <a:pt x="513748" y="1141514"/>
                </a:lnTo>
                <a:lnTo>
                  <a:pt x="385311" y="385261"/>
                </a:lnTo>
                <a:lnTo>
                  <a:pt x="57083" y="399530"/>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0448944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smtClean="0"/>
              <a:t>Decompose all reads into overlapping </a:t>
            </a:r>
            <a:r>
              <a:rPr lang="en-US" sz="2000" dirty="0" err="1" smtClean="0"/>
              <a:t>Kmers</a:t>
            </a:r>
            <a:r>
              <a:rPr lang="en-US" sz="2000" dirty="0" smtClean="0"/>
              <a:t> =&gt; </a:t>
            </a:r>
            <a:r>
              <a:rPr lang="en-US" sz="2000" dirty="0" err="1" smtClean="0"/>
              <a:t>hashtable</a:t>
            </a:r>
            <a:r>
              <a:rPr lang="en-US" sz="2000" dirty="0" smtClean="0"/>
              <a:t>(</a:t>
            </a:r>
            <a:r>
              <a:rPr lang="en-US" sz="2000" dirty="0" err="1" smtClean="0"/>
              <a:t>kmer</a:t>
            </a:r>
            <a:r>
              <a:rPr lang="en-US" sz="2000" dirty="0" smtClean="0"/>
              <a:t>, count)</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5006499" cy="400110"/>
            </a:xfrm>
            <a:prstGeom prst="rect">
              <a:avLst/>
            </a:prstGeom>
            <a:noFill/>
          </p:spPr>
          <p:txBody>
            <a:bodyPr wrap="none" rtlCol="0">
              <a:spAutoFit/>
            </a:bodyPr>
            <a:lstStyle/>
            <a:p>
              <a:pPr marL="342900" indent="-342900">
                <a:buFont typeface="Arial"/>
                <a:buChar char="•"/>
              </a:pPr>
              <a:r>
                <a:rPr lang="en-US" sz="2000" dirty="0" smtClean="0"/>
                <a:t>Extend </a:t>
              </a:r>
              <a:r>
                <a:rPr lang="en-US" sz="2000" dirty="0" err="1" smtClean="0"/>
                <a:t>kmer</a:t>
              </a:r>
              <a:r>
                <a:rPr lang="en-US" sz="2000" dirty="0" smtClean="0"/>
                <a:t> at 3’ end, guided by coverage.</a:t>
              </a:r>
              <a:endParaRPr lang="en-US" sz="2000" dirty="0"/>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grpSp>
      </p:gr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smtClean="0"/>
                <a:t>Identify seed </a:t>
              </a:r>
              <a:r>
                <a:rPr lang="en-US" sz="2000" dirty="0" err="1" smtClean="0"/>
                <a:t>kmer</a:t>
              </a:r>
              <a:r>
                <a:rPr lang="en-US" sz="2000" dirty="0" smtClean="0"/>
                <a:t> as most abundant </a:t>
              </a:r>
              <a:r>
                <a:rPr lang="en-US" sz="2000" dirty="0" err="1" smtClean="0"/>
                <a:t>Kmer</a:t>
              </a:r>
              <a:r>
                <a:rPr lang="en-US" sz="2000" dirty="0" smtClean="0"/>
                <a:t>, ignoring low-complexity </a:t>
              </a:r>
              <a:r>
                <a:rPr lang="en-US" sz="2000" dirty="0" err="1" smtClean="0"/>
                <a:t>kmers</a:t>
              </a:r>
              <a:r>
                <a:rPr lang="en-US" sz="2000" dirty="0" smtClean="0"/>
                <a:t>.</a:t>
              </a:r>
              <a:endParaRPr lang="en-US" sz="2000" dirty="0"/>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414718347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87534960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42222767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61210990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43386103"/>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00318037"/>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smtClean="0"/>
              <a:t>A</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63717342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9123620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426625417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smtClean="0"/>
              <a:t>G</a:t>
            </a:r>
            <a:endParaRPr lang="en-US" dirty="0"/>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smtClean="0"/>
              <a:t>A</a:t>
            </a:r>
            <a:endParaRPr lang="en-US" dirty="0"/>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smtClean="0"/>
              <a:t>T</a:t>
            </a:r>
            <a:endParaRPr lang="en-US" dirty="0"/>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smtClean="0"/>
              <a:t>C</a:t>
            </a:r>
            <a:endParaRPr lang="en-US" dirty="0"/>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smtClean="0"/>
              <a:t>0</a:t>
            </a:r>
            <a:endParaRPr lang="en-US" sz="1200" dirty="0"/>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smtClean="0"/>
              <a:t>0</a:t>
            </a:r>
            <a:endParaRPr lang="en-US" sz="1200" dirty="0"/>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407273882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smtClean="0">
                <a:solidFill>
                  <a:schemeClr val="tx2"/>
                </a:solidFill>
              </a:rPr>
              <a:t>RNA</a:t>
            </a:r>
            <a:r>
              <a:rPr lang="en-US" sz="2000" b="1" dirty="0">
                <a:solidFill>
                  <a:schemeClr val="tx2"/>
                </a:solidFill>
              </a:rPr>
              <a:t>-</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smtClean="0">
                <a:hlinkClick r:id="rId3"/>
              </a:rPr>
              <a:t>http</a:t>
            </a:r>
            <a:r>
              <a:rPr lang="en-US" sz="1100" dirty="0">
                <a:hlinkClick r:id="rId3"/>
              </a:rPr>
              <a:t>://journals.plos.org/ploscompbiol/article?id=10.1371/journal.pcbi.1004393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546151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smtClean="0"/>
              <a:t>7</a:t>
            </a:r>
            <a:endParaRPr lang="en-US" sz="1200" dirty="0"/>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smtClean="0"/>
              <a:t>Remove assembled </a:t>
            </a:r>
            <a:r>
              <a:rPr lang="en-US" sz="2000" dirty="0" err="1" smtClean="0"/>
              <a:t>kmers</a:t>
            </a:r>
            <a:r>
              <a:rPr lang="en-US" sz="2000" dirty="0" smtClean="0"/>
              <a:t> from catalog, then repeat the entire process.</a:t>
            </a:r>
            <a:endParaRPr lang="en-US" sz="2000" dirty="0"/>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smtClean="0"/>
              <a:t>Report </a:t>
            </a:r>
            <a:r>
              <a:rPr lang="en-US" sz="2000" dirty="0" err="1" smtClean="0"/>
              <a:t>contig</a:t>
            </a:r>
            <a:r>
              <a:rPr lang="en-US" sz="2000" dirty="0" smtClean="0"/>
              <a:t>:      </a:t>
            </a:r>
            <a:r>
              <a:rPr lang="en-US" sz="2000" b="1" dirty="0" smtClean="0">
                <a:solidFill>
                  <a:srgbClr val="660066"/>
                </a:solidFill>
              </a:rPr>
              <a:t>….</a:t>
            </a:r>
            <a:r>
              <a:rPr lang="en-US" sz="2000" b="1" dirty="0" smtClean="0">
                <a:solidFill>
                  <a:srgbClr val="FF0000"/>
                </a:solidFill>
              </a:rPr>
              <a:t>AAGATTACAGA</a:t>
            </a:r>
            <a:r>
              <a:rPr lang="en-US" sz="2000" b="1" dirty="0" smtClean="0">
                <a:solidFill>
                  <a:schemeClr val="accent1"/>
                </a:solidFill>
              </a:rPr>
              <a:t>…. </a:t>
            </a:r>
            <a:endParaRPr lang="en-US" sz="2000" b="1" dirty="0">
              <a:solidFill>
                <a:schemeClr val="accent1"/>
              </a:solidFill>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245531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7" name="Picture 6"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spTree>
    <p:extLst>
      <p:ext uri="{BB962C8B-B14F-4D97-AF65-F5344CB8AC3E}">
        <p14:creationId xmlns:p14="http://schemas.microsoft.com/office/powerpoint/2010/main" val="16334717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7" name="Picture 6" descr="inchworm-logo-med.jpg"/>
          <p:cNvPicPr>
            <a:picLocks noChangeAspect="1"/>
          </p:cNvPicPr>
          <p:nvPr/>
        </p:nvPicPr>
        <p:blipFill>
          <a:blip r:embed="rId4"/>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6" name="TextBox 15"/>
          <p:cNvSpPr txBox="1"/>
          <p:nvPr/>
        </p:nvSpPr>
        <p:spPr>
          <a:xfrm>
            <a:off x="308242" y="2877820"/>
            <a:ext cx="1312466" cy="523220"/>
          </a:xfrm>
          <a:prstGeom prst="rect">
            <a:avLst/>
          </a:prstGeom>
          <a:noFill/>
        </p:spPr>
        <p:txBody>
          <a:bodyPr wrap="none" rtlCol="0">
            <a:spAutoFit/>
          </a:bodyPr>
          <a:lstStyle/>
          <a:p>
            <a:r>
              <a:rPr lang="en-US" sz="1400" dirty="0" smtClean="0"/>
              <a:t>Graphical</a:t>
            </a:r>
            <a:br>
              <a:rPr lang="en-US" sz="1400" dirty="0" smtClean="0"/>
            </a:br>
            <a:r>
              <a:rPr lang="en-US" sz="1400" dirty="0" smtClean="0"/>
              <a:t>representation</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grpSp>
        <p:nvGrpSpPr>
          <p:cNvPr id="19" name="Group 18"/>
          <p:cNvGrpSpPr/>
          <p:nvPr/>
        </p:nvGrpSpPr>
        <p:grpSpPr>
          <a:xfrm>
            <a:off x="4009448" y="1370489"/>
            <a:ext cx="1190500" cy="978687"/>
            <a:chOff x="4009448" y="1370489"/>
            <a:chExt cx="1190500" cy="978687"/>
          </a:xfrm>
        </p:grpSpPr>
        <p:sp>
          <p:nvSpPr>
            <p:cNvPr id="5" name="TextBox 4"/>
            <p:cNvSpPr txBox="1"/>
            <p:nvPr/>
          </p:nvSpPr>
          <p:spPr>
            <a:xfrm>
              <a:off x="4185224" y="1687161"/>
              <a:ext cx="664365" cy="369332"/>
            </a:xfrm>
            <a:prstGeom prst="rect">
              <a:avLst/>
            </a:prstGeom>
            <a:noFill/>
          </p:spPr>
          <p:txBody>
            <a:bodyPr wrap="none" rtlCol="0">
              <a:spAutoFit/>
            </a:bodyPr>
            <a:lstStyle/>
            <a:p>
              <a:r>
                <a:rPr lang="en-US" dirty="0" smtClean="0"/>
                <a:t>(low)</a:t>
              </a:r>
              <a:endParaRPr lang="en-US" dirty="0"/>
            </a:p>
          </p:txBody>
        </p:sp>
        <p:sp>
          <p:nvSpPr>
            <p:cNvPr id="6" name="TextBox 5"/>
            <p:cNvSpPr txBox="1"/>
            <p:nvPr/>
          </p:nvSpPr>
          <p:spPr>
            <a:xfrm>
              <a:off x="4149842" y="1979844"/>
              <a:ext cx="728835" cy="369332"/>
            </a:xfrm>
            <a:prstGeom prst="rect">
              <a:avLst/>
            </a:prstGeom>
            <a:noFill/>
          </p:spPr>
          <p:txBody>
            <a:bodyPr wrap="none" rtlCol="0">
              <a:spAutoFit/>
            </a:bodyPr>
            <a:lstStyle/>
            <a:p>
              <a:r>
                <a:rPr lang="en-US" dirty="0" smtClean="0"/>
                <a:t>(high)</a:t>
              </a:r>
              <a:endParaRPr lang="en-US" dirty="0"/>
            </a:p>
          </p:txBody>
        </p:sp>
        <p:sp>
          <p:nvSpPr>
            <p:cNvPr id="18" name="TextBox 17"/>
            <p:cNvSpPr txBox="1"/>
            <p:nvPr/>
          </p:nvSpPr>
          <p:spPr>
            <a:xfrm>
              <a:off x="4009448" y="1370489"/>
              <a:ext cx="1190500" cy="369332"/>
            </a:xfrm>
            <a:prstGeom prst="rect">
              <a:avLst/>
            </a:prstGeom>
            <a:noFill/>
          </p:spPr>
          <p:txBody>
            <a:bodyPr wrap="none" rtlCol="0">
              <a:spAutoFit/>
            </a:bodyPr>
            <a:lstStyle/>
            <a:p>
              <a:r>
                <a:rPr lang="en-US" dirty="0" smtClean="0"/>
                <a:t>Expression</a:t>
              </a:r>
              <a:endParaRPr lang="en-US" dirty="0"/>
            </a:p>
          </p:txBody>
        </p:sp>
      </p:grpSp>
    </p:spTree>
    <p:extLst>
      <p:ext uri="{BB962C8B-B14F-4D97-AF65-F5344CB8AC3E}">
        <p14:creationId xmlns:p14="http://schemas.microsoft.com/office/powerpoint/2010/main" val="17254531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6" name="Picture 5"/>
          <p:cNvPicPr>
            <a:picLocks noChangeAspect="1"/>
          </p:cNvPicPr>
          <p:nvPr/>
        </p:nvPicPr>
        <p:blipFill>
          <a:blip r:embed="rId4"/>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5"/>
          <a:stretch>
            <a:fillRect/>
          </a:stretch>
        </p:blipFill>
        <p:spPr>
          <a:xfrm>
            <a:off x="388540" y="165415"/>
            <a:ext cx="1159532" cy="1159532"/>
          </a:xfrm>
          <a:prstGeom prst="rect">
            <a:avLst/>
          </a:prstGeom>
        </p:spPr>
      </p:pic>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472626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665088" y="4148668"/>
            <a:ext cx="2441744" cy="1151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529386" y="3126506"/>
            <a:ext cx="1339714" cy="646331"/>
          </a:xfrm>
          <a:prstGeom prst="rect">
            <a:avLst/>
          </a:prstGeom>
          <a:noFill/>
          <a:ln w="28575" cmpd="sng">
            <a:solidFill>
              <a:schemeClr val="tx1"/>
            </a:solidFill>
            <a:prstDash val="sysDash"/>
          </a:ln>
        </p:spPr>
        <p:txBody>
          <a:bodyPr wrap="square" rtlCol="0">
            <a:spAutoFit/>
          </a:bodyPr>
          <a:lstStyle/>
          <a:p>
            <a:r>
              <a:rPr lang="en-US" dirty="0" smtClean="0"/>
              <a:t>No k-</a:t>
            </a:r>
            <a:r>
              <a:rPr lang="en-US" dirty="0" err="1" smtClean="0"/>
              <a:t>mers</a:t>
            </a:r>
            <a:r>
              <a:rPr lang="en-US" dirty="0" smtClean="0"/>
              <a:t> in common</a:t>
            </a:r>
            <a:endParaRPr lang="en-US" dirty="0"/>
          </a:p>
        </p:txBody>
      </p:sp>
    </p:spTree>
    <p:extLst>
      <p:ext uri="{BB962C8B-B14F-4D97-AF65-F5344CB8AC3E}">
        <p14:creationId xmlns:p14="http://schemas.microsoft.com/office/powerpoint/2010/main" val="1789301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426013"/>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80" y="122238"/>
            <a:ext cx="8229600" cy="1143000"/>
          </a:xfrm>
        </p:spPr>
        <p:txBody>
          <a:bodyPr>
            <a:normAutofit/>
          </a:bodyPr>
          <a:lstStyle/>
          <a:p>
            <a:r>
              <a:rPr lang="en-US" sz="2800" dirty="0" smtClean="0"/>
              <a:t>Chrysalis Re-groups Related Inchworm </a:t>
            </a:r>
            <a:r>
              <a:rPr lang="en-US" sz="2800" dirty="0" err="1" smtClean="0"/>
              <a:t>Contigs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6389844" y="3030331"/>
            <a:ext cx="1229899" cy="1215232"/>
            <a:chOff x="6389844" y="3030331"/>
            <a:chExt cx="1229899" cy="1215232"/>
          </a:xfrm>
        </p:grpSpPr>
        <p:sp>
          <p:nvSpPr>
            <p:cNvPr id="11" name="Freeform 10"/>
            <p:cNvSpPr/>
            <p:nvPr/>
          </p:nvSpPr>
          <p:spPr>
            <a:xfrm>
              <a:off x="7101897" y="303033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flipH="1">
              <a:off x="6389844" y="304705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4" name="Picture 13" descr="ChrysalisLogo2011.png"/>
          <p:cNvPicPr>
            <a:picLocks noChangeAspect="1"/>
          </p:cNvPicPr>
          <p:nvPr/>
        </p:nvPicPr>
        <p:blipFill>
          <a:blip r:embed="rId6"/>
          <a:stretch>
            <a:fillRect/>
          </a:stretch>
        </p:blipFill>
        <p:spPr>
          <a:xfrm>
            <a:off x="7728187" y="3081824"/>
            <a:ext cx="1127841" cy="1127841"/>
          </a:xfrm>
          <a:prstGeom prst="rect">
            <a:avLst/>
          </a:prstGeom>
        </p:spPr>
      </p:pic>
      <p:sp>
        <p:nvSpPr>
          <p:cNvPr id="3" name="TextBox 2"/>
          <p:cNvSpPr txBox="1"/>
          <p:nvPr/>
        </p:nvSpPr>
        <p:spPr>
          <a:xfrm>
            <a:off x="4916330" y="5354321"/>
            <a:ext cx="3982719" cy="646331"/>
          </a:xfrm>
          <a:prstGeom prst="rect">
            <a:avLst/>
          </a:prstGeom>
          <a:noFill/>
        </p:spPr>
        <p:txBody>
          <a:bodyPr wrap="square" rtlCol="0">
            <a:spAutoFit/>
          </a:bodyPr>
          <a:lstStyle/>
          <a:p>
            <a:r>
              <a:rPr lang="en-US" dirty="0" smtClean="0"/>
              <a:t>Chrysalis uses (k-1) overlaps and read support to link related Inchworm </a:t>
            </a:r>
            <a:r>
              <a:rPr lang="en-US" dirty="0" err="1" smtClean="0"/>
              <a:t>contigs</a:t>
            </a:r>
            <a:endParaRPr lang="en-US" dirty="0"/>
          </a:p>
        </p:txBody>
      </p:sp>
    </p:spTree>
    <p:extLst>
      <p:ext uri="{BB962C8B-B14F-4D97-AF65-F5344CB8AC3E}">
        <p14:creationId xmlns:p14="http://schemas.microsoft.com/office/powerpoint/2010/main" val="5258473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smtClean="0">
                <a:solidFill>
                  <a:schemeClr val="accent1">
                    <a:lumMod val="75000"/>
                  </a:schemeClr>
                </a:solidFill>
              </a:rPr>
              <a:t>Chrysalis</a:t>
            </a:r>
            <a:endParaRPr lang="en-US" sz="4500" dirty="0">
              <a:solidFill>
                <a:schemeClr val="accent1">
                  <a:lumMod val="75000"/>
                </a:schemeClr>
              </a:solidFill>
            </a:endParaRP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smtClean="0"/>
              <a:t>Integrate </a:t>
            </a:r>
            <a:r>
              <a:rPr lang="en-US" sz="2300" dirty="0" err="1" smtClean="0"/>
              <a:t>isoforms</a:t>
            </a:r>
            <a:endParaRPr lang="en-US" sz="2300" dirty="0" smtClean="0"/>
          </a:p>
          <a:p>
            <a:r>
              <a:rPr lang="en-US" sz="2300" dirty="0" smtClean="0"/>
              <a:t>via k-1 overlaps</a:t>
            </a:r>
            <a:endParaRPr lang="en-US" sz="2300" dirty="0"/>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smtClean="0"/>
                <a:t>Build de </a:t>
              </a:r>
              <a:r>
                <a:rPr lang="en-US" dirty="0" err="1" smtClean="0"/>
                <a:t>Bruijn</a:t>
              </a:r>
              <a:r>
                <a:rPr lang="en-US" dirty="0" smtClean="0"/>
                <a:t> Graphs</a:t>
              </a:r>
            </a:p>
            <a:p>
              <a:r>
                <a:rPr lang="en-US" dirty="0" smtClean="0"/>
                <a:t>(ideally, one per gene)</a:t>
              </a:r>
              <a:endParaRPr lang="en-US" dirty="0"/>
            </a:p>
          </p:txBody>
        </p:sp>
      </p:grpSp>
    </p:spTree>
    <p:extLst>
      <p:ext uri="{BB962C8B-B14F-4D97-AF65-F5344CB8AC3E}">
        <p14:creationId xmlns:p14="http://schemas.microsoft.com/office/powerpoint/2010/main" val="2310148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smtClean="0"/>
              <a:t>Thousands of Chrysalis Clusters</a:t>
            </a:r>
            <a:endParaRPr lang="en-US" dirty="0"/>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91112454"/>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smtClean="0"/>
              <a:t>(</a:t>
            </a:r>
            <a:r>
              <a:rPr lang="en-US" dirty="0" err="1" smtClean="0"/>
              <a:t>isoforms</a:t>
            </a:r>
            <a:r>
              <a:rPr lang="en-US" dirty="0" smtClean="0"/>
              <a:t> and </a:t>
            </a:r>
            <a:r>
              <a:rPr lang="en-US" dirty="0" err="1" smtClean="0"/>
              <a:t>paralogs</a:t>
            </a:r>
            <a:r>
              <a:rPr lang="en-US" dirty="0" smtClean="0"/>
              <a:t>)</a:t>
            </a:r>
            <a:endParaRPr lang="en-US" dirty="0"/>
          </a:p>
        </p:txBody>
      </p:sp>
    </p:spTree>
    <p:extLst>
      <p:ext uri="{BB962C8B-B14F-4D97-AF65-F5344CB8AC3E}">
        <p14:creationId xmlns:p14="http://schemas.microsoft.com/office/powerpoint/2010/main" val="58055551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6437</TotalTime>
  <Words>10098</Words>
  <Application>Microsoft Macintosh PowerPoint</Application>
  <PresentationFormat>On-screen Show (4:3)</PresentationFormat>
  <Paragraphs>1357</Paragraphs>
  <Slides>146</Slides>
  <Notes>90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146</vt:i4>
      </vt:variant>
    </vt:vector>
  </HeadingPairs>
  <TitlesOfParts>
    <vt:vector size="148" baseType="lpstr">
      <vt:lpstr>Office Theme</vt:lpstr>
      <vt:lpstr>Microsoft Equation</vt:lpstr>
      <vt:lpstr>PowerPoint Presentation</vt:lpstr>
      <vt:lpstr>RNA-Seq Empowers Many Facets of Biological Investigations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Millions to Billions of Reads</vt:lpstr>
      <vt:lpstr>Common Data Formats for RNA-Seq</vt:lpstr>
      <vt:lpstr>Interpreting Base Quality Values</vt:lpstr>
      <vt:lpstr>Paired-end Sequences</vt:lpstr>
      <vt:lpstr>PowerPoint Presentation</vt:lpstr>
      <vt:lpstr>PowerPoint Presentation</vt:lpstr>
      <vt:lpstr>What to do?</vt:lpstr>
      <vt:lpstr>PowerPoint Presentation</vt:lpstr>
      <vt:lpstr>PowerPoint Presentation</vt:lpstr>
      <vt:lpstr>PowerPoint Presentation</vt:lpstr>
      <vt:lpstr>PowerPoint Presentation</vt:lpstr>
      <vt:lpstr>In silico normalization of reads</vt:lpstr>
      <vt:lpstr>Impact of Normalization on De novo Full-length Transcript Reconstruction</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Contrasting Genome and Transcriptome De novo Assembly</vt:lpstr>
      <vt:lpstr>Trinity Aggregates Isolated Transcript Graphs</vt:lpstr>
      <vt:lpstr>PowerPoint Presentation</vt:lpstr>
      <vt:lpstr>Inchworm Algorithm</vt:lpstr>
      <vt:lpstr>Inchworm Algorithm</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Inchworm Contigs from Alt-Spliced Transcripts</vt:lpstr>
      <vt:lpstr>Inchworm Contigs from Alt-Spliced Transcripts</vt:lpstr>
      <vt:lpstr>Inchworm Contigs from Alt-Spliced Transcripts</vt:lpstr>
      <vt:lpstr>Inchworm Contigs from Alt-Spliced Transcripts</vt:lpstr>
      <vt:lpstr>Inchworm Contigs from Alt-Spliced Transcripts</vt:lpstr>
      <vt:lpstr>Chrysalis Re-groups Related Inchworm Contigs</vt:lpstr>
      <vt:lpstr>PowerPoint Presentation</vt:lpstr>
      <vt:lpstr>Thousands of Chrysalis Clusters</vt:lpstr>
      <vt:lpstr>PowerPoint Presentation</vt:lpstr>
      <vt:lpstr>Butterfly Example 1:  Reconstruction of Alternatively Spliced Transcripts</vt:lpstr>
      <vt:lpstr>Reconstruction of Alternatively Spliced Transcripts</vt:lpstr>
      <vt:lpstr>Reconstruction of Alternatively Spliced Transcripts</vt:lpstr>
      <vt:lpstr>Reconstruction of Alternatively Spliced Transcripts</vt:lpstr>
      <vt:lpstr>Teasing Apart Transcripts of Paralogous Genes</vt:lpstr>
      <vt:lpstr>Teasing Apart Transcripts of Paralogous Genes</vt:lpstr>
      <vt:lpstr>Trinity output: A multi-fasta file</vt:lpstr>
      <vt:lpstr>PowerPoint Presentation</vt:lpstr>
      <vt:lpstr>PowerPoint Presentation</vt:lpstr>
      <vt:lpstr>PowerPoint Presentation</vt:lpstr>
      <vt:lpstr>PowerPoint Presentation</vt:lpstr>
      <vt:lpstr>Biomedical Applications for de Novo Transcriptome Assembly </vt:lpstr>
      <vt:lpstr>Biomedical Applications for de Novo Transcriptome Assembly </vt:lpstr>
      <vt:lpstr>Genome-guided reconstruction is  more sensitive than genome-free methods</vt:lpstr>
      <vt:lpstr>Summary</vt:lpstr>
      <vt:lpstr>Strand-specific RNA-Seq is Preferred</vt:lpstr>
      <vt:lpstr>PowerPoint Presentation</vt:lpstr>
      <vt:lpstr>PowerPoint Presentation</vt:lpstr>
      <vt:lpstr>Antisense-dominated Transcription</vt:lpstr>
      <vt:lpstr>Abundance Estimation (Aka. Computing Expression Values)</vt:lpstr>
      <vt:lpstr>PowerPoint Presentation</vt:lpstr>
      <vt:lpstr>PowerPoint Presentation</vt:lpstr>
      <vt:lpstr>Normalized Expression Values</vt:lpstr>
      <vt:lpstr>Transcripts per Million (TPM)</vt:lpstr>
      <vt:lpstr>Multiply-mapped Reads Confound Abundance Estimation</vt:lpstr>
      <vt:lpstr>Multiply-mapped Reads Confound Abundance Estimation</vt:lpstr>
      <vt:lpstr>PowerPoint Presentation</vt:lpstr>
      <vt:lpstr>PowerPoint Presentation</vt:lpstr>
      <vt:lpstr>PowerPoint Presentation</vt:lpstr>
      <vt:lpstr>PowerPoint Presentation</vt:lpstr>
      <vt:lpstr>PowerPoint Presentation</vt:lpstr>
      <vt:lpstr>PowerPoint Presentation</vt:lpstr>
      <vt:lpstr>IGV</vt:lpstr>
      <vt:lpstr>PowerPoint Presentation</vt:lpstr>
      <vt:lpstr>PowerPoint Presentation</vt:lpstr>
      <vt:lpstr>PowerPoint Presentation</vt:lpstr>
      <vt:lpstr>PowerPoint Presentation</vt:lpstr>
      <vt:lpstr>N50 Calculation for Transcriptome Assemblies??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dc:creator>
  <cp:lastModifiedBy>Brian</cp:lastModifiedBy>
  <cp:revision>347</cp:revision>
  <dcterms:created xsi:type="dcterms:W3CDTF">2017-04-25T12:41:53Z</dcterms:created>
  <dcterms:modified xsi:type="dcterms:W3CDTF">2017-09-12T01:41:54Z</dcterms:modified>
</cp:coreProperties>
</file>